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84" r:id="rId11"/>
    <p:sldId id="266" r:id="rId12"/>
    <p:sldId id="267" r:id="rId13"/>
    <p:sldId id="268" r:id="rId14"/>
    <p:sldId id="269" r:id="rId15"/>
    <p:sldId id="270" r:id="rId16"/>
    <p:sldId id="272" r:id="rId17"/>
    <p:sldId id="285" r:id="rId18"/>
    <p:sldId id="274" r:id="rId19"/>
    <p:sldId id="275" r:id="rId20"/>
    <p:sldId id="276" r:id="rId21"/>
    <p:sldId id="277" r:id="rId22"/>
    <p:sldId id="278" r:id="rId23"/>
    <p:sldId id="279" r:id="rId24"/>
    <p:sldId id="280" r:id="rId25"/>
    <p:sldId id="281" r:id="rId26"/>
    <p:sldId id="282" r:id="rId27"/>
    <p:sldId id="286" r:id="rId2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81" d="100"/>
          <a:sy n="81" d="100"/>
        </p:scale>
        <p:origin x="754" y="62"/>
      </p:cViewPr>
      <p:guideLst>
        <p:guide orient="horz" pos="2160"/>
        <p:guide pos="3840"/>
      </p:guideLst>
    </p:cSldViewPr>
  </p:slideViewPr>
  <p:notesTextViewPr>
    <p:cViewPr>
      <p:scale>
        <a:sx n="1" d="1"/>
        <a:sy n="1" d="1"/>
      </p:scale>
      <p:origin x="0" y="0"/>
    </p:cViewPr>
  </p:notesTextViewPr>
  <p:sorterViewPr>
    <p:cViewPr>
      <p:scale>
        <a:sx n="100" d="100"/>
        <a:sy n="100" d="100"/>
      </p:scale>
      <p:origin x="0" y="-67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513D98-8C5A-4850-8F58-3CCB9E174938}"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4EB97681-EB35-4B3F-83A7-F120EAE75645}">
      <dgm:prSet/>
      <dgm:spPr/>
      <dgm:t>
        <a:bodyPr/>
        <a:lstStyle/>
        <a:p>
          <a:r>
            <a:rPr lang="pl-PL" dirty="0"/>
            <a:t>Jan Zieja </a:t>
          </a:r>
          <a:endParaRPr lang="en-US" dirty="0"/>
        </a:p>
      </dgm:t>
    </dgm:pt>
    <dgm:pt modelId="{47124F34-B46F-463D-890C-ED4828FE949B}" type="parTrans" cxnId="{57DC40D4-3F3A-498E-AFC0-F206FAE94138}">
      <dgm:prSet/>
      <dgm:spPr/>
      <dgm:t>
        <a:bodyPr/>
        <a:lstStyle/>
        <a:p>
          <a:endParaRPr lang="en-US"/>
        </a:p>
      </dgm:t>
    </dgm:pt>
    <dgm:pt modelId="{8CD575ED-9A66-4A21-B739-9494524C9A4B}" type="sibTrans" cxnId="{57DC40D4-3F3A-498E-AFC0-F206FAE94138}">
      <dgm:prSet/>
      <dgm:spPr/>
      <dgm:t>
        <a:bodyPr/>
        <a:lstStyle/>
        <a:p>
          <a:endParaRPr lang="en-US"/>
        </a:p>
      </dgm:t>
    </dgm:pt>
    <dgm:pt modelId="{5456478C-E6D4-48A8-852B-A28C467FFFF5}">
      <dgm:prSet/>
      <dgm:spPr/>
      <dgm:t>
        <a:bodyPr/>
        <a:lstStyle/>
        <a:p>
          <a:r>
            <a:rPr lang="pl-PL" dirty="0"/>
            <a:t>Ks. </a:t>
          </a:r>
          <a:r>
            <a:rPr lang="pl-PL" b="0" i="0" dirty="0"/>
            <a:t>Wojciech Adalbert Zink</a:t>
          </a:r>
          <a:endParaRPr lang="en-US" dirty="0"/>
        </a:p>
      </dgm:t>
    </dgm:pt>
    <dgm:pt modelId="{ECD8FFCE-1B57-4203-A283-2D85C4A0CFA3}" type="parTrans" cxnId="{C04E0BCD-113B-40F4-B30F-439CF01C24E3}">
      <dgm:prSet/>
      <dgm:spPr/>
      <dgm:t>
        <a:bodyPr/>
        <a:lstStyle/>
        <a:p>
          <a:endParaRPr lang="en-US"/>
        </a:p>
      </dgm:t>
    </dgm:pt>
    <dgm:pt modelId="{89A42AC1-0037-4E56-A942-BCBAA66B4F67}" type="sibTrans" cxnId="{C04E0BCD-113B-40F4-B30F-439CF01C24E3}">
      <dgm:prSet/>
      <dgm:spPr/>
      <dgm:t>
        <a:bodyPr/>
        <a:lstStyle/>
        <a:p>
          <a:endParaRPr lang="en-US"/>
        </a:p>
      </dgm:t>
    </dgm:pt>
    <dgm:pt modelId="{54F2FE13-05D3-4E24-AFD1-CE8E3E1B90C6}">
      <dgm:prSet/>
      <dgm:spPr/>
      <dgm:t>
        <a:bodyPr/>
        <a:lstStyle/>
        <a:p>
          <a:r>
            <a:rPr lang="pl-PL" b="0" i="0" dirty="0"/>
            <a:t>Alina </a:t>
          </a:r>
          <a:r>
            <a:rPr lang="pl-PL" b="0" i="0" dirty="0" err="1"/>
            <a:t>Pienkowska</a:t>
          </a:r>
          <a:endParaRPr lang="en-US" dirty="0"/>
        </a:p>
      </dgm:t>
    </dgm:pt>
    <dgm:pt modelId="{00D5C0D2-DB0C-4F73-A5A3-F4DBE87E12B5}" type="parTrans" cxnId="{54B5081C-925D-4BCB-92CB-81B8DE3B03A1}">
      <dgm:prSet/>
      <dgm:spPr/>
      <dgm:t>
        <a:bodyPr/>
        <a:lstStyle/>
        <a:p>
          <a:endParaRPr lang="en-US"/>
        </a:p>
      </dgm:t>
    </dgm:pt>
    <dgm:pt modelId="{16C96BAF-005A-484B-A2FE-4301780327E8}" type="sibTrans" cxnId="{54B5081C-925D-4BCB-92CB-81B8DE3B03A1}">
      <dgm:prSet/>
      <dgm:spPr/>
      <dgm:t>
        <a:bodyPr/>
        <a:lstStyle/>
        <a:p>
          <a:endParaRPr lang="en-US"/>
        </a:p>
      </dgm:t>
    </dgm:pt>
    <dgm:pt modelId="{199938F9-CB12-41A4-ACF7-00F32A7FF0BC}" type="pres">
      <dgm:prSet presAssocID="{DD513D98-8C5A-4850-8F58-3CCB9E174938}" presName="hierChild1" presStyleCnt="0">
        <dgm:presLayoutVars>
          <dgm:chPref val="1"/>
          <dgm:dir/>
          <dgm:animOne val="branch"/>
          <dgm:animLvl val="lvl"/>
          <dgm:resizeHandles/>
        </dgm:presLayoutVars>
      </dgm:prSet>
      <dgm:spPr/>
    </dgm:pt>
    <dgm:pt modelId="{49705D34-6A90-4F28-83E8-7A1E0C97404C}" type="pres">
      <dgm:prSet presAssocID="{4EB97681-EB35-4B3F-83A7-F120EAE75645}" presName="hierRoot1" presStyleCnt="0"/>
      <dgm:spPr/>
    </dgm:pt>
    <dgm:pt modelId="{A806A5A4-5EBD-4DD5-8D6A-FFECB041EB96}" type="pres">
      <dgm:prSet presAssocID="{4EB97681-EB35-4B3F-83A7-F120EAE75645}" presName="composite" presStyleCnt="0"/>
      <dgm:spPr/>
    </dgm:pt>
    <dgm:pt modelId="{5E14184D-8E84-4918-AD96-748613482FC5}" type="pres">
      <dgm:prSet presAssocID="{4EB97681-EB35-4B3F-83A7-F120EAE75645}" presName="background" presStyleLbl="node0" presStyleIdx="0" presStyleCnt="3"/>
      <dgm:spPr/>
    </dgm:pt>
    <dgm:pt modelId="{2F39E4D8-BEE1-42AF-B4C2-5025B6B19B41}" type="pres">
      <dgm:prSet presAssocID="{4EB97681-EB35-4B3F-83A7-F120EAE75645}" presName="text" presStyleLbl="fgAcc0" presStyleIdx="0" presStyleCnt="3">
        <dgm:presLayoutVars>
          <dgm:chPref val="3"/>
        </dgm:presLayoutVars>
      </dgm:prSet>
      <dgm:spPr/>
    </dgm:pt>
    <dgm:pt modelId="{5DA5C002-265D-4A79-81CC-E05FA8B6C4F2}" type="pres">
      <dgm:prSet presAssocID="{4EB97681-EB35-4B3F-83A7-F120EAE75645}" presName="hierChild2" presStyleCnt="0"/>
      <dgm:spPr/>
    </dgm:pt>
    <dgm:pt modelId="{33153462-CDFD-4C2A-BCD5-889C0C075979}" type="pres">
      <dgm:prSet presAssocID="{5456478C-E6D4-48A8-852B-A28C467FFFF5}" presName="hierRoot1" presStyleCnt="0"/>
      <dgm:spPr/>
    </dgm:pt>
    <dgm:pt modelId="{D9D536A0-0B08-458B-9F23-CB4169775725}" type="pres">
      <dgm:prSet presAssocID="{5456478C-E6D4-48A8-852B-A28C467FFFF5}" presName="composite" presStyleCnt="0"/>
      <dgm:spPr/>
    </dgm:pt>
    <dgm:pt modelId="{05CAEDF8-BC3E-45D9-AE74-23B50120635B}" type="pres">
      <dgm:prSet presAssocID="{5456478C-E6D4-48A8-852B-A28C467FFFF5}" presName="background" presStyleLbl="node0" presStyleIdx="1" presStyleCnt="3"/>
      <dgm:spPr/>
    </dgm:pt>
    <dgm:pt modelId="{70CC2B29-CD56-4C1B-BE8F-6E1CDB4E7687}" type="pres">
      <dgm:prSet presAssocID="{5456478C-E6D4-48A8-852B-A28C467FFFF5}" presName="text" presStyleLbl="fgAcc0" presStyleIdx="1" presStyleCnt="3">
        <dgm:presLayoutVars>
          <dgm:chPref val="3"/>
        </dgm:presLayoutVars>
      </dgm:prSet>
      <dgm:spPr/>
    </dgm:pt>
    <dgm:pt modelId="{AC893B82-3606-4BD3-A0EB-82D2EB749874}" type="pres">
      <dgm:prSet presAssocID="{5456478C-E6D4-48A8-852B-A28C467FFFF5}" presName="hierChild2" presStyleCnt="0"/>
      <dgm:spPr/>
    </dgm:pt>
    <dgm:pt modelId="{8BCA255C-DEDE-4A03-90DB-4423C5DC4853}" type="pres">
      <dgm:prSet presAssocID="{54F2FE13-05D3-4E24-AFD1-CE8E3E1B90C6}" presName="hierRoot1" presStyleCnt="0"/>
      <dgm:spPr/>
    </dgm:pt>
    <dgm:pt modelId="{98079880-E437-457E-AA9C-659FA37BB42F}" type="pres">
      <dgm:prSet presAssocID="{54F2FE13-05D3-4E24-AFD1-CE8E3E1B90C6}" presName="composite" presStyleCnt="0"/>
      <dgm:spPr/>
    </dgm:pt>
    <dgm:pt modelId="{DACDA0EF-6C16-44FC-BA5F-3537B1BC50C0}" type="pres">
      <dgm:prSet presAssocID="{54F2FE13-05D3-4E24-AFD1-CE8E3E1B90C6}" presName="background" presStyleLbl="node0" presStyleIdx="2" presStyleCnt="3"/>
      <dgm:spPr/>
    </dgm:pt>
    <dgm:pt modelId="{46A256E6-1E84-485F-81DA-574CD84CED26}" type="pres">
      <dgm:prSet presAssocID="{54F2FE13-05D3-4E24-AFD1-CE8E3E1B90C6}" presName="text" presStyleLbl="fgAcc0" presStyleIdx="2" presStyleCnt="3">
        <dgm:presLayoutVars>
          <dgm:chPref val="3"/>
        </dgm:presLayoutVars>
      </dgm:prSet>
      <dgm:spPr/>
    </dgm:pt>
    <dgm:pt modelId="{9E461E0C-B747-437A-90CB-86565F3D0423}" type="pres">
      <dgm:prSet presAssocID="{54F2FE13-05D3-4E24-AFD1-CE8E3E1B90C6}" presName="hierChild2" presStyleCnt="0"/>
      <dgm:spPr/>
    </dgm:pt>
  </dgm:ptLst>
  <dgm:cxnLst>
    <dgm:cxn modelId="{4BB48E06-C28A-4FC6-AD4A-2AE9F33AC6BF}" type="presOf" srcId="{54F2FE13-05D3-4E24-AFD1-CE8E3E1B90C6}" destId="{46A256E6-1E84-485F-81DA-574CD84CED26}" srcOrd="0" destOrd="0" presId="urn:microsoft.com/office/officeart/2005/8/layout/hierarchy1"/>
    <dgm:cxn modelId="{6F793F0B-DC6D-464D-BDA4-A24502DBCA45}" type="presOf" srcId="{5456478C-E6D4-48A8-852B-A28C467FFFF5}" destId="{70CC2B29-CD56-4C1B-BE8F-6E1CDB4E7687}" srcOrd="0" destOrd="0" presId="urn:microsoft.com/office/officeart/2005/8/layout/hierarchy1"/>
    <dgm:cxn modelId="{54B5081C-925D-4BCB-92CB-81B8DE3B03A1}" srcId="{DD513D98-8C5A-4850-8F58-3CCB9E174938}" destId="{54F2FE13-05D3-4E24-AFD1-CE8E3E1B90C6}" srcOrd="2" destOrd="0" parTransId="{00D5C0D2-DB0C-4F73-A5A3-F4DBE87E12B5}" sibTransId="{16C96BAF-005A-484B-A2FE-4301780327E8}"/>
    <dgm:cxn modelId="{5FB6AA9A-4768-40DC-BC1C-40BB5CE82173}" type="presOf" srcId="{DD513D98-8C5A-4850-8F58-3CCB9E174938}" destId="{199938F9-CB12-41A4-ACF7-00F32A7FF0BC}" srcOrd="0" destOrd="0" presId="urn:microsoft.com/office/officeart/2005/8/layout/hierarchy1"/>
    <dgm:cxn modelId="{E726BDB7-E2CB-494A-B6A3-3AFF28BB7B41}" type="presOf" srcId="{4EB97681-EB35-4B3F-83A7-F120EAE75645}" destId="{2F39E4D8-BEE1-42AF-B4C2-5025B6B19B41}" srcOrd="0" destOrd="0" presId="urn:microsoft.com/office/officeart/2005/8/layout/hierarchy1"/>
    <dgm:cxn modelId="{C04E0BCD-113B-40F4-B30F-439CF01C24E3}" srcId="{DD513D98-8C5A-4850-8F58-3CCB9E174938}" destId="{5456478C-E6D4-48A8-852B-A28C467FFFF5}" srcOrd="1" destOrd="0" parTransId="{ECD8FFCE-1B57-4203-A283-2D85C4A0CFA3}" sibTransId="{89A42AC1-0037-4E56-A942-BCBAA66B4F67}"/>
    <dgm:cxn modelId="{57DC40D4-3F3A-498E-AFC0-F206FAE94138}" srcId="{DD513D98-8C5A-4850-8F58-3CCB9E174938}" destId="{4EB97681-EB35-4B3F-83A7-F120EAE75645}" srcOrd="0" destOrd="0" parTransId="{47124F34-B46F-463D-890C-ED4828FE949B}" sibTransId="{8CD575ED-9A66-4A21-B739-9494524C9A4B}"/>
    <dgm:cxn modelId="{B1088209-DCA2-408D-BEA5-896E2C26F00A}" type="presParOf" srcId="{199938F9-CB12-41A4-ACF7-00F32A7FF0BC}" destId="{49705D34-6A90-4F28-83E8-7A1E0C97404C}" srcOrd="0" destOrd="0" presId="urn:microsoft.com/office/officeart/2005/8/layout/hierarchy1"/>
    <dgm:cxn modelId="{83678DFE-26E3-45E0-BE05-F2BE66CFB43E}" type="presParOf" srcId="{49705D34-6A90-4F28-83E8-7A1E0C97404C}" destId="{A806A5A4-5EBD-4DD5-8D6A-FFECB041EB96}" srcOrd="0" destOrd="0" presId="urn:microsoft.com/office/officeart/2005/8/layout/hierarchy1"/>
    <dgm:cxn modelId="{599ACFB9-4565-48E2-A8E5-A777DC5308CE}" type="presParOf" srcId="{A806A5A4-5EBD-4DD5-8D6A-FFECB041EB96}" destId="{5E14184D-8E84-4918-AD96-748613482FC5}" srcOrd="0" destOrd="0" presId="urn:microsoft.com/office/officeart/2005/8/layout/hierarchy1"/>
    <dgm:cxn modelId="{5C084441-D268-4CBF-BBD9-FB6236E03E86}" type="presParOf" srcId="{A806A5A4-5EBD-4DD5-8D6A-FFECB041EB96}" destId="{2F39E4D8-BEE1-42AF-B4C2-5025B6B19B41}" srcOrd="1" destOrd="0" presId="urn:microsoft.com/office/officeart/2005/8/layout/hierarchy1"/>
    <dgm:cxn modelId="{9E9EC362-8F74-42E6-9BF3-28C58EFE45F4}" type="presParOf" srcId="{49705D34-6A90-4F28-83E8-7A1E0C97404C}" destId="{5DA5C002-265D-4A79-81CC-E05FA8B6C4F2}" srcOrd="1" destOrd="0" presId="urn:microsoft.com/office/officeart/2005/8/layout/hierarchy1"/>
    <dgm:cxn modelId="{B98F030B-5CF4-46BF-BA4C-A6BB9366E39A}" type="presParOf" srcId="{199938F9-CB12-41A4-ACF7-00F32A7FF0BC}" destId="{33153462-CDFD-4C2A-BCD5-889C0C075979}" srcOrd="1" destOrd="0" presId="urn:microsoft.com/office/officeart/2005/8/layout/hierarchy1"/>
    <dgm:cxn modelId="{0EBF4090-712C-4B1D-9D88-633C1B8828FB}" type="presParOf" srcId="{33153462-CDFD-4C2A-BCD5-889C0C075979}" destId="{D9D536A0-0B08-458B-9F23-CB4169775725}" srcOrd="0" destOrd="0" presId="urn:microsoft.com/office/officeart/2005/8/layout/hierarchy1"/>
    <dgm:cxn modelId="{CC5102DF-9B04-475C-9FD2-A662926B3C3F}" type="presParOf" srcId="{D9D536A0-0B08-458B-9F23-CB4169775725}" destId="{05CAEDF8-BC3E-45D9-AE74-23B50120635B}" srcOrd="0" destOrd="0" presId="urn:microsoft.com/office/officeart/2005/8/layout/hierarchy1"/>
    <dgm:cxn modelId="{4B806F8E-2854-488A-A01A-4096330E7A0F}" type="presParOf" srcId="{D9D536A0-0B08-458B-9F23-CB4169775725}" destId="{70CC2B29-CD56-4C1B-BE8F-6E1CDB4E7687}" srcOrd="1" destOrd="0" presId="urn:microsoft.com/office/officeart/2005/8/layout/hierarchy1"/>
    <dgm:cxn modelId="{EF124F5A-2A52-4AF2-9DD1-C5DD5E4EEFFC}" type="presParOf" srcId="{33153462-CDFD-4C2A-BCD5-889C0C075979}" destId="{AC893B82-3606-4BD3-A0EB-82D2EB749874}" srcOrd="1" destOrd="0" presId="urn:microsoft.com/office/officeart/2005/8/layout/hierarchy1"/>
    <dgm:cxn modelId="{357F9C80-CD44-434E-8304-C8468E417C3E}" type="presParOf" srcId="{199938F9-CB12-41A4-ACF7-00F32A7FF0BC}" destId="{8BCA255C-DEDE-4A03-90DB-4423C5DC4853}" srcOrd="2" destOrd="0" presId="urn:microsoft.com/office/officeart/2005/8/layout/hierarchy1"/>
    <dgm:cxn modelId="{310D32CE-872D-4602-97A8-953FE0004645}" type="presParOf" srcId="{8BCA255C-DEDE-4A03-90DB-4423C5DC4853}" destId="{98079880-E437-457E-AA9C-659FA37BB42F}" srcOrd="0" destOrd="0" presId="urn:microsoft.com/office/officeart/2005/8/layout/hierarchy1"/>
    <dgm:cxn modelId="{41A90BEF-E1C9-4323-A2BD-3EFBC284CFE8}" type="presParOf" srcId="{98079880-E437-457E-AA9C-659FA37BB42F}" destId="{DACDA0EF-6C16-44FC-BA5F-3537B1BC50C0}" srcOrd="0" destOrd="0" presId="urn:microsoft.com/office/officeart/2005/8/layout/hierarchy1"/>
    <dgm:cxn modelId="{6235E5BC-BEA9-4AEA-95C3-BC8DA0C8229C}" type="presParOf" srcId="{98079880-E437-457E-AA9C-659FA37BB42F}" destId="{46A256E6-1E84-485F-81DA-574CD84CED26}" srcOrd="1" destOrd="0" presId="urn:microsoft.com/office/officeart/2005/8/layout/hierarchy1"/>
    <dgm:cxn modelId="{638C2A06-41F5-45FF-AA87-FF6961B041CE}" type="presParOf" srcId="{8BCA255C-DEDE-4A03-90DB-4423C5DC4853}" destId="{9E461E0C-B747-437A-90CB-86565F3D042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A185F4-18AF-432D-A550-730990EE8E0C}"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30E25FC0-8304-4F4A-93E3-69384C251874}">
      <dgm:prSet/>
      <dgm:spPr/>
      <dgm:t>
        <a:bodyPr/>
        <a:lstStyle/>
        <a:p>
          <a:r>
            <a:rPr lang="pl-PL"/>
            <a:t>Na podstawie decyzji z 13.12.1981r. była w areszcie w Gdańsku, potem w ośrodku odosobnienia w Gołdapi. </a:t>
          </a:r>
          <a:endParaRPr lang="en-US"/>
        </a:p>
      </dgm:t>
    </dgm:pt>
    <dgm:pt modelId="{71D57F11-E372-42D9-AD19-71CEDD0DC0AC}" type="parTrans" cxnId="{ADADC772-C8E3-41EC-8111-78B2FB2CE0A8}">
      <dgm:prSet/>
      <dgm:spPr/>
      <dgm:t>
        <a:bodyPr/>
        <a:lstStyle/>
        <a:p>
          <a:endParaRPr lang="en-US"/>
        </a:p>
      </dgm:t>
    </dgm:pt>
    <dgm:pt modelId="{A5EFFE67-BA91-4073-ADED-D6C1B176DD85}" type="sibTrans" cxnId="{ADADC772-C8E3-41EC-8111-78B2FB2CE0A8}">
      <dgm:prSet/>
      <dgm:spPr/>
      <dgm:t>
        <a:bodyPr/>
        <a:lstStyle/>
        <a:p>
          <a:endParaRPr lang="en-US"/>
        </a:p>
      </dgm:t>
    </dgm:pt>
    <dgm:pt modelId="{1834BDA6-F1E9-4EC3-BF2C-05216C4273B3}">
      <dgm:prSet/>
      <dgm:spPr/>
      <dgm:t>
        <a:bodyPr/>
        <a:lstStyle/>
        <a:p>
          <a:r>
            <a:rPr lang="pl-PL"/>
            <a:t>W 23.07.1982r. internowanie uchylono i zakończono prowadzenie operacji o kryptonimie ,,Pielęgniarka”</a:t>
          </a:r>
          <a:endParaRPr lang="en-US"/>
        </a:p>
      </dgm:t>
    </dgm:pt>
    <dgm:pt modelId="{54868D42-1D87-4FA7-A3E1-27F3E163DEC9}" type="parTrans" cxnId="{BB87F463-BBC8-41FC-B0C6-DAFC50EDE58C}">
      <dgm:prSet/>
      <dgm:spPr/>
      <dgm:t>
        <a:bodyPr/>
        <a:lstStyle/>
        <a:p>
          <a:endParaRPr lang="en-US"/>
        </a:p>
      </dgm:t>
    </dgm:pt>
    <dgm:pt modelId="{82BFE887-3B9B-4AC2-8C70-B2CD7A517448}" type="sibTrans" cxnId="{BB87F463-BBC8-41FC-B0C6-DAFC50EDE58C}">
      <dgm:prSet/>
      <dgm:spPr/>
      <dgm:t>
        <a:bodyPr/>
        <a:lstStyle/>
        <a:p>
          <a:endParaRPr lang="en-US"/>
        </a:p>
      </dgm:t>
    </dgm:pt>
    <dgm:pt modelId="{A7E5F031-E008-4028-A5FF-EB3BA64B9243}" type="pres">
      <dgm:prSet presAssocID="{6FA185F4-18AF-432D-A550-730990EE8E0C}" presName="hierChild1" presStyleCnt="0">
        <dgm:presLayoutVars>
          <dgm:chPref val="1"/>
          <dgm:dir/>
          <dgm:animOne val="branch"/>
          <dgm:animLvl val="lvl"/>
          <dgm:resizeHandles/>
        </dgm:presLayoutVars>
      </dgm:prSet>
      <dgm:spPr/>
    </dgm:pt>
    <dgm:pt modelId="{77BE2867-41A6-483D-A8E5-F41E3D4845CD}" type="pres">
      <dgm:prSet presAssocID="{30E25FC0-8304-4F4A-93E3-69384C251874}" presName="hierRoot1" presStyleCnt="0"/>
      <dgm:spPr/>
    </dgm:pt>
    <dgm:pt modelId="{65A969E1-5FDD-4A72-98C1-E8A20668D5BB}" type="pres">
      <dgm:prSet presAssocID="{30E25FC0-8304-4F4A-93E3-69384C251874}" presName="composite" presStyleCnt="0"/>
      <dgm:spPr/>
    </dgm:pt>
    <dgm:pt modelId="{A321F231-4B5F-4865-B993-9057561F88BF}" type="pres">
      <dgm:prSet presAssocID="{30E25FC0-8304-4F4A-93E3-69384C251874}" presName="background" presStyleLbl="node0" presStyleIdx="0" presStyleCnt="2"/>
      <dgm:spPr/>
    </dgm:pt>
    <dgm:pt modelId="{2DF724C7-A0BC-4EE9-B0AD-92AE10D27426}" type="pres">
      <dgm:prSet presAssocID="{30E25FC0-8304-4F4A-93E3-69384C251874}" presName="text" presStyleLbl="fgAcc0" presStyleIdx="0" presStyleCnt="2">
        <dgm:presLayoutVars>
          <dgm:chPref val="3"/>
        </dgm:presLayoutVars>
      </dgm:prSet>
      <dgm:spPr/>
    </dgm:pt>
    <dgm:pt modelId="{0CF395E0-CD72-40AF-8F4B-D959638C6DA5}" type="pres">
      <dgm:prSet presAssocID="{30E25FC0-8304-4F4A-93E3-69384C251874}" presName="hierChild2" presStyleCnt="0"/>
      <dgm:spPr/>
    </dgm:pt>
    <dgm:pt modelId="{92BF7555-DC84-4B1C-84C6-33567BDE6448}" type="pres">
      <dgm:prSet presAssocID="{1834BDA6-F1E9-4EC3-BF2C-05216C4273B3}" presName="hierRoot1" presStyleCnt="0"/>
      <dgm:spPr/>
    </dgm:pt>
    <dgm:pt modelId="{921F2F9B-1BAD-473E-9F35-D7E27D567F70}" type="pres">
      <dgm:prSet presAssocID="{1834BDA6-F1E9-4EC3-BF2C-05216C4273B3}" presName="composite" presStyleCnt="0"/>
      <dgm:spPr/>
    </dgm:pt>
    <dgm:pt modelId="{A61D3E46-BDD6-4801-AE1D-0F626BCECE8F}" type="pres">
      <dgm:prSet presAssocID="{1834BDA6-F1E9-4EC3-BF2C-05216C4273B3}" presName="background" presStyleLbl="node0" presStyleIdx="1" presStyleCnt="2"/>
      <dgm:spPr/>
    </dgm:pt>
    <dgm:pt modelId="{992FF750-4F62-4CA4-9CB8-3DFB1ED87323}" type="pres">
      <dgm:prSet presAssocID="{1834BDA6-F1E9-4EC3-BF2C-05216C4273B3}" presName="text" presStyleLbl="fgAcc0" presStyleIdx="1" presStyleCnt="2">
        <dgm:presLayoutVars>
          <dgm:chPref val="3"/>
        </dgm:presLayoutVars>
      </dgm:prSet>
      <dgm:spPr/>
    </dgm:pt>
    <dgm:pt modelId="{8D6C1790-5986-4BDF-B0E7-27C1F80CA34F}" type="pres">
      <dgm:prSet presAssocID="{1834BDA6-F1E9-4EC3-BF2C-05216C4273B3}" presName="hierChild2" presStyleCnt="0"/>
      <dgm:spPr/>
    </dgm:pt>
  </dgm:ptLst>
  <dgm:cxnLst>
    <dgm:cxn modelId="{BB87F463-BBC8-41FC-B0C6-DAFC50EDE58C}" srcId="{6FA185F4-18AF-432D-A550-730990EE8E0C}" destId="{1834BDA6-F1E9-4EC3-BF2C-05216C4273B3}" srcOrd="1" destOrd="0" parTransId="{54868D42-1D87-4FA7-A3E1-27F3E163DEC9}" sibTransId="{82BFE887-3B9B-4AC2-8C70-B2CD7A517448}"/>
    <dgm:cxn modelId="{ADADC772-C8E3-41EC-8111-78B2FB2CE0A8}" srcId="{6FA185F4-18AF-432D-A550-730990EE8E0C}" destId="{30E25FC0-8304-4F4A-93E3-69384C251874}" srcOrd="0" destOrd="0" parTransId="{71D57F11-E372-42D9-AD19-71CEDD0DC0AC}" sibTransId="{A5EFFE67-BA91-4073-ADED-D6C1B176DD85}"/>
    <dgm:cxn modelId="{5D72E7A8-8A03-4F77-8C27-F3568C2C40D8}" type="presOf" srcId="{6FA185F4-18AF-432D-A550-730990EE8E0C}" destId="{A7E5F031-E008-4028-A5FF-EB3BA64B9243}" srcOrd="0" destOrd="0" presId="urn:microsoft.com/office/officeart/2005/8/layout/hierarchy1"/>
    <dgm:cxn modelId="{6A9D0DDA-48A1-4348-9234-D9A0EE83DF7B}" type="presOf" srcId="{30E25FC0-8304-4F4A-93E3-69384C251874}" destId="{2DF724C7-A0BC-4EE9-B0AD-92AE10D27426}" srcOrd="0" destOrd="0" presId="urn:microsoft.com/office/officeart/2005/8/layout/hierarchy1"/>
    <dgm:cxn modelId="{64FB05E3-2BF2-4878-9F03-E3083013A0A2}" type="presOf" srcId="{1834BDA6-F1E9-4EC3-BF2C-05216C4273B3}" destId="{992FF750-4F62-4CA4-9CB8-3DFB1ED87323}" srcOrd="0" destOrd="0" presId="urn:microsoft.com/office/officeart/2005/8/layout/hierarchy1"/>
    <dgm:cxn modelId="{CE41F9F9-4932-4D93-ADDE-CCCE95E2CEA5}" type="presParOf" srcId="{A7E5F031-E008-4028-A5FF-EB3BA64B9243}" destId="{77BE2867-41A6-483D-A8E5-F41E3D4845CD}" srcOrd="0" destOrd="0" presId="urn:microsoft.com/office/officeart/2005/8/layout/hierarchy1"/>
    <dgm:cxn modelId="{6C3711B9-660D-4E76-8CBE-F914A14B845C}" type="presParOf" srcId="{77BE2867-41A6-483D-A8E5-F41E3D4845CD}" destId="{65A969E1-5FDD-4A72-98C1-E8A20668D5BB}" srcOrd="0" destOrd="0" presId="urn:microsoft.com/office/officeart/2005/8/layout/hierarchy1"/>
    <dgm:cxn modelId="{EAB78082-D2D7-4111-BE43-D0EBA7EBF797}" type="presParOf" srcId="{65A969E1-5FDD-4A72-98C1-E8A20668D5BB}" destId="{A321F231-4B5F-4865-B993-9057561F88BF}" srcOrd="0" destOrd="0" presId="urn:microsoft.com/office/officeart/2005/8/layout/hierarchy1"/>
    <dgm:cxn modelId="{D4376EBB-8A42-46C2-AE9B-D56B0198E846}" type="presParOf" srcId="{65A969E1-5FDD-4A72-98C1-E8A20668D5BB}" destId="{2DF724C7-A0BC-4EE9-B0AD-92AE10D27426}" srcOrd="1" destOrd="0" presId="urn:microsoft.com/office/officeart/2005/8/layout/hierarchy1"/>
    <dgm:cxn modelId="{0D7111F7-1977-493F-BE4A-30A330BB7978}" type="presParOf" srcId="{77BE2867-41A6-483D-A8E5-F41E3D4845CD}" destId="{0CF395E0-CD72-40AF-8F4B-D959638C6DA5}" srcOrd="1" destOrd="0" presId="urn:microsoft.com/office/officeart/2005/8/layout/hierarchy1"/>
    <dgm:cxn modelId="{C5325E81-C444-4071-85A4-B70B889B83E6}" type="presParOf" srcId="{A7E5F031-E008-4028-A5FF-EB3BA64B9243}" destId="{92BF7555-DC84-4B1C-84C6-33567BDE6448}" srcOrd="1" destOrd="0" presId="urn:microsoft.com/office/officeart/2005/8/layout/hierarchy1"/>
    <dgm:cxn modelId="{141D0DA5-2155-434F-8BC7-B5F3E0700AF2}" type="presParOf" srcId="{92BF7555-DC84-4B1C-84C6-33567BDE6448}" destId="{921F2F9B-1BAD-473E-9F35-D7E27D567F70}" srcOrd="0" destOrd="0" presId="urn:microsoft.com/office/officeart/2005/8/layout/hierarchy1"/>
    <dgm:cxn modelId="{F23966C4-7A3F-40D7-9547-893C628ABC13}" type="presParOf" srcId="{921F2F9B-1BAD-473E-9F35-D7E27D567F70}" destId="{A61D3E46-BDD6-4801-AE1D-0F626BCECE8F}" srcOrd="0" destOrd="0" presId="urn:microsoft.com/office/officeart/2005/8/layout/hierarchy1"/>
    <dgm:cxn modelId="{F3B084BA-18F6-4C6D-A9C9-ABB79C2D7694}" type="presParOf" srcId="{921F2F9B-1BAD-473E-9F35-D7E27D567F70}" destId="{992FF750-4F62-4CA4-9CB8-3DFB1ED87323}" srcOrd="1" destOrd="0" presId="urn:microsoft.com/office/officeart/2005/8/layout/hierarchy1"/>
    <dgm:cxn modelId="{117320FA-D9E7-41AF-81F9-D92BF7DA4150}" type="presParOf" srcId="{92BF7555-DC84-4B1C-84C6-33567BDE6448}" destId="{8D6C1790-5986-4BDF-B0E7-27C1F80CA34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4184D-8E84-4918-AD96-748613482FC5}">
      <dsp:nvSpPr>
        <dsp:cNvPr id="0" name=""/>
        <dsp:cNvSpPr/>
      </dsp:nvSpPr>
      <dsp:spPr>
        <a:xfrm>
          <a:off x="0" y="537777"/>
          <a:ext cx="2980729" cy="18927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39E4D8-BEE1-42AF-B4C2-5025B6B19B41}">
      <dsp:nvSpPr>
        <dsp:cNvPr id="0" name=""/>
        <dsp:cNvSpPr/>
      </dsp:nvSpPr>
      <dsp:spPr>
        <a:xfrm>
          <a:off x="331192" y="852409"/>
          <a:ext cx="2980729" cy="189276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pl-PL" sz="3700" kern="1200" dirty="0"/>
            <a:t>Jan Zieja </a:t>
          </a:r>
          <a:endParaRPr lang="en-US" sz="3700" kern="1200" dirty="0"/>
        </a:p>
      </dsp:txBody>
      <dsp:txXfrm>
        <a:off x="386629" y="907846"/>
        <a:ext cx="2869855" cy="1781889"/>
      </dsp:txXfrm>
    </dsp:sp>
    <dsp:sp modelId="{05CAEDF8-BC3E-45D9-AE74-23B50120635B}">
      <dsp:nvSpPr>
        <dsp:cNvPr id="0" name=""/>
        <dsp:cNvSpPr/>
      </dsp:nvSpPr>
      <dsp:spPr>
        <a:xfrm>
          <a:off x="3643114" y="537777"/>
          <a:ext cx="2980729" cy="18927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CC2B29-CD56-4C1B-BE8F-6E1CDB4E7687}">
      <dsp:nvSpPr>
        <dsp:cNvPr id="0" name=""/>
        <dsp:cNvSpPr/>
      </dsp:nvSpPr>
      <dsp:spPr>
        <a:xfrm>
          <a:off x="3974306" y="852409"/>
          <a:ext cx="2980729" cy="189276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pl-PL" sz="3700" kern="1200" dirty="0"/>
            <a:t>Ks. </a:t>
          </a:r>
          <a:r>
            <a:rPr lang="pl-PL" sz="3700" b="0" i="0" kern="1200" dirty="0"/>
            <a:t>Wojciech Adalbert Zink</a:t>
          </a:r>
          <a:endParaRPr lang="en-US" sz="3700" kern="1200" dirty="0"/>
        </a:p>
      </dsp:txBody>
      <dsp:txXfrm>
        <a:off x="4029743" y="907846"/>
        <a:ext cx="2869855" cy="1781889"/>
      </dsp:txXfrm>
    </dsp:sp>
    <dsp:sp modelId="{DACDA0EF-6C16-44FC-BA5F-3537B1BC50C0}">
      <dsp:nvSpPr>
        <dsp:cNvPr id="0" name=""/>
        <dsp:cNvSpPr/>
      </dsp:nvSpPr>
      <dsp:spPr>
        <a:xfrm>
          <a:off x="7286228" y="537777"/>
          <a:ext cx="2980729" cy="18927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A256E6-1E84-485F-81DA-574CD84CED26}">
      <dsp:nvSpPr>
        <dsp:cNvPr id="0" name=""/>
        <dsp:cNvSpPr/>
      </dsp:nvSpPr>
      <dsp:spPr>
        <a:xfrm>
          <a:off x="7617420" y="852409"/>
          <a:ext cx="2980729" cy="189276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pl-PL" sz="3700" b="0" i="0" kern="1200" dirty="0"/>
            <a:t>Alina </a:t>
          </a:r>
          <a:r>
            <a:rPr lang="pl-PL" sz="3700" b="0" i="0" kern="1200" dirty="0" err="1"/>
            <a:t>Pienkowska</a:t>
          </a:r>
          <a:endParaRPr lang="en-US" sz="3700" kern="1200" dirty="0"/>
        </a:p>
      </dsp:txBody>
      <dsp:txXfrm>
        <a:off x="7672857" y="907846"/>
        <a:ext cx="2869855" cy="17818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1F231-4B5F-4865-B993-9057561F88BF}">
      <dsp:nvSpPr>
        <dsp:cNvPr id="0" name=""/>
        <dsp:cNvSpPr/>
      </dsp:nvSpPr>
      <dsp:spPr>
        <a:xfrm>
          <a:off x="13170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F724C7-A0BC-4EE9-B0AD-92AE10D27426}">
      <dsp:nvSpPr>
        <dsp:cNvPr id="0" name=""/>
        <dsp:cNvSpPr/>
      </dsp:nvSpPr>
      <dsp:spPr>
        <a:xfrm>
          <a:off x="62383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pl-PL" sz="3100" kern="1200"/>
            <a:t>Na podstawie decyzji z 13.12.1981r. była w areszcie w Gdańsku, potem w ośrodku odosobnienia w Gołdapi. </a:t>
          </a:r>
          <a:endParaRPr lang="en-US" sz="3100" kern="1200"/>
        </a:p>
      </dsp:txBody>
      <dsp:txXfrm>
        <a:off x="706207" y="551349"/>
        <a:ext cx="4264426" cy="2647776"/>
      </dsp:txXfrm>
    </dsp:sp>
    <dsp:sp modelId="{A61D3E46-BDD6-4801-AE1D-0F626BCECE8F}">
      <dsp:nvSpPr>
        <dsp:cNvPr id="0" name=""/>
        <dsp:cNvSpPr/>
      </dsp:nvSpPr>
      <dsp:spPr>
        <a:xfrm>
          <a:off x="554514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2FF750-4F62-4CA4-9CB8-3DFB1ED87323}">
      <dsp:nvSpPr>
        <dsp:cNvPr id="0" name=""/>
        <dsp:cNvSpPr/>
      </dsp:nvSpPr>
      <dsp:spPr>
        <a:xfrm>
          <a:off x="603727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pl-PL" sz="3100" kern="1200"/>
            <a:t>W 23.07.1982r. internowanie uchylono i zakończono prowadzenie operacji o kryptonimie ,,Pielęgniarka”</a:t>
          </a:r>
          <a:endParaRPr lang="en-US" sz="3100" kern="1200"/>
        </a:p>
      </dsp:txBody>
      <dsp:txXfrm>
        <a:off x="6119647" y="551349"/>
        <a:ext cx="4264426" cy="26477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BBEAF73-D939-4881-827D-2728ACEBBE8F}"/>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F57BCC5A-862D-4C60-98BB-53E2050E0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64B32FBE-FAD7-452D-90ED-806F80B737F2}"/>
              </a:ext>
            </a:extLst>
          </p:cNvPr>
          <p:cNvSpPr>
            <a:spLocks noGrp="1"/>
          </p:cNvSpPr>
          <p:nvPr>
            <p:ph type="dt" sz="half" idx="10"/>
          </p:nvPr>
        </p:nvSpPr>
        <p:spPr/>
        <p:txBody>
          <a:bodyPr/>
          <a:lstStyle/>
          <a:p>
            <a:fld id="{6F66A02C-1971-4A19-A766-3635706F1EDA}" type="datetimeFigureOut">
              <a:rPr lang="pl-PL" smtClean="0"/>
              <a:t>08.03.2021</a:t>
            </a:fld>
            <a:endParaRPr lang="pl-PL" dirty="0"/>
          </a:p>
        </p:txBody>
      </p:sp>
      <p:sp>
        <p:nvSpPr>
          <p:cNvPr id="5" name="Symbol zastępczy stopki 4">
            <a:extLst>
              <a:ext uri="{FF2B5EF4-FFF2-40B4-BE49-F238E27FC236}">
                <a16:creationId xmlns:a16="http://schemas.microsoft.com/office/drawing/2014/main" id="{2E2325D2-7C39-4DED-81C8-EBE20493DC11}"/>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24013075-A58F-4B59-9F2B-1AE0530C2FF7}"/>
              </a:ext>
            </a:extLst>
          </p:cNvPr>
          <p:cNvSpPr>
            <a:spLocks noGrp="1"/>
          </p:cNvSpPr>
          <p:nvPr>
            <p:ph type="sldNum" sz="quarter" idx="12"/>
          </p:nvPr>
        </p:nvSpPr>
        <p:spPr/>
        <p:txBody>
          <a:bodyPr/>
          <a:lstStyle/>
          <a:p>
            <a:fld id="{64D297E4-CA18-4917-BCB5-3D4066C10652}" type="slidenum">
              <a:rPr lang="pl-PL" smtClean="0"/>
              <a:t>‹#›</a:t>
            </a:fld>
            <a:endParaRPr lang="pl-PL" dirty="0"/>
          </a:p>
        </p:txBody>
      </p:sp>
    </p:spTree>
    <p:extLst>
      <p:ext uri="{BB962C8B-B14F-4D97-AF65-F5344CB8AC3E}">
        <p14:creationId xmlns:p14="http://schemas.microsoft.com/office/powerpoint/2010/main" val="1721974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CEC00C-9E67-4AB4-8F0A-D5653E264963}"/>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5C828D90-1D93-497A-89A6-A5E346C3C36E}"/>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6782DB9-D83B-4790-B1B0-FFDEE9EA874B}"/>
              </a:ext>
            </a:extLst>
          </p:cNvPr>
          <p:cNvSpPr>
            <a:spLocks noGrp="1"/>
          </p:cNvSpPr>
          <p:nvPr>
            <p:ph type="dt" sz="half" idx="10"/>
          </p:nvPr>
        </p:nvSpPr>
        <p:spPr/>
        <p:txBody>
          <a:bodyPr/>
          <a:lstStyle/>
          <a:p>
            <a:fld id="{6F66A02C-1971-4A19-A766-3635706F1EDA}" type="datetimeFigureOut">
              <a:rPr lang="pl-PL" smtClean="0"/>
              <a:t>08.03.2021</a:t>
            </a:fld>
            <a:endParaRPr lang="pl-PL" dirty="0"/>
          </a:p>
        </p:txBody>
      </p:sp>
      <p:sp>
        <p:nvSpPr>
          <p:cNvPr id="5" name="Symbol zastępczy stopki 4">
            <a:extLst>
              <a:ext uri="{FF2B5EF4-FFF2-40B4-BE49-F238E27FC236}">
                <a16:creationId xmlns:a16="http://schemas.microsoft.com/office/drawing/2014/main" id="{83A2E35F-6D82-464E-B20B-25613F0CF99F}"/>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3C1FA983-9A47-45DB-AE13-7D86DD50C43B}"/>
              </a:ext>
            </a:extLst>
          </p:cNvPr>
          <p:cNvSpPr>
            <a:spLocks noGrp="1"/>
          </p:cNvSpPr>
          <p:nvPr>
            <p:ph type="sldNum" sz="quarter" idx="12"/>
          </p:nvPr>
        </p:nvSpPr>
        <p:spPr/>
        <p:txBody>
          <a:bodyPr/>
          <a:lstStyle/>
          <a:p>
            <a:fld id="{64D297E4-CA18-4917-BCB5-3D4066C10652}" type="slidenum">
              <a:rPr lang="pl-PL" smtClean="0"/>
              <a:t>‹#›</a:t>
            </a:fld>
            <a:endParaRPr lang="pl-PL" dirty="0"/>
          </a:p>
        </p:txBody>
      </p:sp>
    </p:spTree>
    <p:extLst>
      <p:ext uri="{BB962C8B-B14F-4D97-AF65-F5344CB8AC3E}">
        <p14:creationId xmlns:p14="http://schemas.microsoft.com/office/powerpoint/2010/main" val="3128571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1B4DB58C-6ABB-49DA-9696-C21867D9B321}"/>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FC1D379A-1147-490C-BD77-62CBAAA90A69}"/>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C06DC91-B43D-428A-8A8A-5C3C5E1B32DF}"/>
              </a:ext>
            </a:extLst>
          </p:cNvPr>
          <p:cNvSpPr>
            <a:spLocks noGrp="1"/>
          </p:cNvSpPr>
          <p:nvPr>
            <p:ph type="dt" sz="half" idx="10"/>
          </p:nvPr>
        </p:nvSpPr>
        <p:spPr/>
        <p:txBody>
          <a:bodyPr/>
          <a:lstStyle/>
          <a:p>
            <a:fld id="{6F66A02C-1971-4A19-A766-3635706F1EDA}" type="datetimeFigureOut">
              <a:rPr lang="pl-PL" smtClean="0"/>
              <a:t>08.03.2021</a:t>
            </a:fld>
            <a:endParaRPr lang="pl-PL" dirty="0"/>
          </a:p>
        </p:txBody>
      </p:sp>
      <p:sp>
        <p:nvSpPr>
          <p:cNvPr id="5" name="Symbol zastępczy stopki 4">
            <a:extLst>
              <a:ext uri="{FF2B5EF4-FFF2-40B4-BE49-F238E27FC236}">
                <a16:creationId xmlns:a16="http://schemas.microsoft.com/office/drawing/2014/main" id="{0E4C7622-C5E8-4BAB-852C-E881AF84BC4D}"/>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5A99804A-0770-41FF-8C5D-BDE616935A50}"/>
              </a:ext>
            </a:extLst>
          </p:cNvPr>
          <p:cNvSpPr>
            <a:spLocks noGrp="1"/>
          </p:cNvSpPr>
          <p:nvPr>
            <p:ph type="sldNum" sz="quarter" idx="12"/>
          </p:nvPr>
        </p:nvSpPr>
        <p:spPr/>
        <p:txBody>
          <a:bodyPr/>
          <a:lstStyle/>
          <a:p>
            <a:fld id="{64D297E4-CA18-4917-BCB5-3D4066C10652}" type="slidenum">
              <a:rPr lang="pl-PL" smtClean="0"/>
              <a:t>‹#›</a:t>
            </a:fld>
            <a:endParaRPr lang="pl-PL" dirty="0"/>
          </a:p>
        </p:txBody>
      </p:sp>
    </p:spTree>
    <p:extLst>
      <p:ext uri="{BB962C8B-B14F-4D97-AF65-F5344CB8AC3E}">
        <p14:creationId xmlns:p14="http://schemas.microsoft.com/office/powerpoint/2010/main" val="2307042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C93E2C-3246-4AC9-9832-9ED438A26A06}"/>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C8237842-9833-48BE-BD91-81268050EDE2}"/>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98F69E0-46BC-4CEE-BCBF-ED72A9966E06}"/>
              </a:ext>
            </a:extLst>
          </p:cNvPr>
          <p:cNvSpPr>
            <a:spLocks noGrp="1"/>
          </p:cNvSpPr>
          <p:nvPr>
            <p:ph type="dt" sz="half" idx="10"/>
          </p:nvPr>
        </p:nvSpPr>
        <p:spPr/>
        <p:txBody>
          <a:bodyPr/>
          <a:lstStyle/>
          <a:p>
            <a:fld id="{6F66A02C-1971-4A19-A766-3635706F1EDA}" type="datetimeFigureOut">
              <a:rPr lang="pl-PL" smtClean="0"/>
              <a:t>08.03.2021</a:t>
            </a:fld>
            <a:endParaRPr lang="pl-PL" dirty="0"/>
          </a:p>
        </p:txBody>
      </p:sp>
      <p:sp>
        <p:nvSpPr>
          <p:cNvPr id="5" name="Symbol zastępczy stopki 4">
            <a:extLst>
              <a:ext uri="{FF2B5EF4-FFF2-40B4-BE49-F238E27FC236}">
                <a16:creationId xmlns:a16="http://schemas.microsoft.com/office/drawing/2014/main" id="{05D9185A-95D3-4228-B47C-2FEA7F266807}"/>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36EC3F9E-35FA-401D-9EB6-8A279DB4EA33}"/>
              </a:ext>
            </a:extLst>
          </p:cNvPr>
          <p:cNvSpPr>
            <a:spLocks noGrp="1"/>
          </p:cNvSpPr>
          <p:nvPr>
            <p:ph type="sldNum" sz="quarter" idx="12"/>
          </p:nvPr>
        </p:nvSpPr>
        <p:spPr/>
        <p:txBody>
          <a:bodyPr/>
          <a:lstStyle/>
          <a:p>
            <a:fld id="{64D297E4-CA18-4917-BCB5-3D4066C10652}" type="slidenum">
              <a:rPr lang="pl-PL" smtClean="0"/>
              <a:t>‹#›</a:t>
            </a:fld>
            <a:endParaRPr lang="pl-PL" dirty="0"/>
          </a:p>
        </p:txBody>
      </p:sp>
    </p:spTree>
    <p:extLst>
      <p:ext uri="{BB962C8B-B14F-4D97-AF65-F5344CB8AC3E}">
        <p14:creationId xmlns:p14="http://schemas.microsoft.com/office/powerpoint/2010/main" val="3304913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CFC806-4A46-4886-A3F6-E760D30B201A}"/>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B457E111-E00E-479F-BED2-FE8BB8CAA2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6D4A7BFA-FED6-4060-BD52-F58F4FAFC391}"/>
              </a:ext>
            </a:extLst>
          </p:cNvPr>
          <p:cNvSpPr>
            <a:spLocks noGrp="1"/>
          </p:cNvSpPr>
          <p:nvPr>
            <p:ph type="dt" sz="half" idx="10"/>
          </p:nvPr>
        </p:nvSpPr>
        <p:spPr/>
        <p:txBody>
          <a:bodyPr/>
          <a:lstStyle/>
          <a:p>
            <a:fld id="{6F66A02C-1971-4A19-A766-3635706F1EDA}" type="datetimeFigureOut">
              <a:rPr lang="pl-PL" smtClean="0"/>
              <a:t>08.03.2021</a:t>
            </a:fld>
            <a:endParaRPr lang="pl-PL" dirty="0"/>
          </a:p>
        </p:txBody>
      </p:sp>
      <p:sp>
        <p:nvSpPr>
          <p:cNvPr id="5" name="Symbol zastępczy stopki 4">
            <a:extLst>
              <a:ext uri="{FF2B5EF4-FFF2-40B4-BE49-F238E27FC236}">
                <a16:creationId xmlns:a16="http://schemas.microsoft.com/office/drawing/2014/main" id="{AE4828FD-7FE2-46F9-9749-2CF0F0562E54}"/>
              </a:ext>
            </a:extLst>
          </p:cNvPr>
          <p:cNvSpPr>
            <a:spLocks noGrp="1"/>
          </p:cNvSpPr>
          <p:nvPr>
            <p:ph type="ftr" sz="quarter" idx="11"/>
          </p:nvPr>
        </p:nvSpPr>
        <p:spPr/>
        <p:txBody>
          <a:bodyPr/>
          <a:lstStyle/>
          <a:p>
            <a:endParaRPr lang="pl-PL" dirty="0"/>
          </a:p>
        </p:txBody>
      </p:sp>
      <p:sp>
        <p:nvSpPr>
          <p:cNvPr id="6" name="Symbol zastępczy numeru slajdu 5">
            <a:extLst>
              <a:ext uri="{FF2B5EF4-FFF2-40B4-BE49-F238E27FC236}">
                <a16:creationId xmlns:a16="http://schemas.microsoft.com/office/drawing/2014/main" id="{B935C324-C072-41F6-8431-4A7D1100F094}"/>
              </a:ext>
            </a:extLst>
          </p:cNvPr>
          <p:cNvSpPr>
            <a:spLocks noGrp="1"/>
          </p:cNvSpPr>
          <p:nvPr>
            <p:ph type="sldNum" sz="quarter" idx="12"/>
          </p:nvPr>
        </p:nvSpPr>
        <p:spPr/>
        <p:txBody>
          <a:bodyPr/>
          <a:lstStyle/>
          <a:p>
            <a:fld id="{64D297E4-CA18-4917-BCB5-3D4066C10652}" type="slidenum">
              <a:rPr lang="pl-PL" smtClean="0"/>
              <a:t>‹#›</a:t>
            </a:fld>
            <a:endParaRPr lang="pl-PL" dirty="0"/>
          </a:p>
        </p:txBody>
      </p:sp>
    </p:spTree>
    <p:extLst>
      <p:ext uri="{BB962C8B-B14F-4D97-AF65-F5344CB8AC3E}">
        <p14:creationId xmlns:p14="http://schemas.microsoft.com/office/powerpoint/2010/main" val="1434216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D0C0FC-5508-4991-A7BD-0E015974E387}"/>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786AAE0E-B65C-4CD2-86B1-6086F3EBF4AF}"/>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966CDB34-4207-4FB5-8F23-BE152E0F0B98}"/>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84EB1668-B580-4AF4-886E-3240A2A94F6B}"/>
              </a:ext>
            </a:extLst>
          </p:cNvPr>
          <p:cNvSpPr>
            <a:spLocks noGrp="1"/>
          </p:cNvSpPr>
          <p:nvPr>
            <p:ph type="dt" sz="half" idx="10"/>
          </p:nvPr>
        </p:nvSpPr>
        <p:spPr/>
        <p:txBody>
          <a:bodyPr/>
          <a:lstStyle/>
          <a:p>
            <a:fld id="{6F66A02C-1971-4A19-A766-3635706F1EDA}" type="datetimeFigureOut">
              <a:rPr lang="pl-PL" smtClean="0"/>
              <a:t>08.03.2021</a:t>
            </a:fld>
            <a:endParaRPr lang="pl-PL" dirty="0"/>
          </a:p>
        </p:txBody>
      </p:sp>
      <p:sp>
        <p:nvSpPr>
          <p:cNvPr id="6" name="Symbol zastępczy stopki 5">
            <a:extLst>
              <a:ext uri="{FF2B5EF4-FFF2-40B4-BE49-F238E27FC236}">
                <a16:creationId xmlns:a16="http://schemas.microsoft.com/office/drawing/2014/main" id="{9BF7E560-33A9-4FE4-A90D-C91CB30F5CAE}"/>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9D55B70F-6030-47A2-8071-C3E8758354D6}"/>
              </a:ext>
            </a:extLst>
          </p:cNvPr>
          <p:cNvSpPr>
            <a:spLocks noGrp="1"/>
          </p:cNvSpPr>
          <p:nvPr>
            <p:ph type="sldNum" sz="quarter" idx="12"/>
          </p:nvPr>
        </p:nvSpPr>
        <p:spPr/>
        <p:txBody>
          <a:bodyPr/>
          <a:lstStyle/>
          <a:p>
            <a:fld id="{64D297E4-CA18-4917-BCB5-3D4066C10652}" type="slidenum">
              <a:rPr lang="pl-PL" smtClean="0"/>
              <a:t>‹#›</a:t>
            </a:fld>
            <a:endParaRPr lang="pl-PL" dirty="0"/>
          </a:p>
        </p:txBody>
      </p:sp>
    </p:spTree>
    <p:extLst>
      <p:ext uri="{BB962C8B-B14F-4D97-AF65-F5344CB8AC3E}">
        <p14:creationId xmlns:p14="http://schemas.microsoft.com/office/powerpoint/2010/main" val="48215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EA4835-50C8-4D29-BB09-0C6CB7DA6484}"/>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006D88FA-BDFC-4987-9BC7-05961B45DD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4CF92228-CE87-4068-9E5E-1B1DD3DB455B}"/>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1687E1D8-CA87-48B0-91FE-24CFABA6AC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2E60B3FC-DADB-484A-8B29-DFB1FC3C88F4}"/>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F2D94F98-9CBE-4BF6-9DDF-BB611424C42F}"/>
              </a:ext>
            </a:extLst>
          </p:cNvPr>
          <p:cNvSpPr>
            <a:spLocks noGrp="1"/>
          </p:cNvSpPr>
          <p:nvPr>
            <p:ph type="dt" sz="half" idx="10"/>
          </p:nvPr>
        </p:nvSpPr>
        <p:spPr/>
        <p:txBody>
          <a:bodyPr/>
          <a:lstStyle/>
          <a:p>
            <a:fld id="{6F66A02C-1971-4A19-A766-3635706F1EDA}" type="datetimeFigureOut">
              <a:rPr lang="pl-PL" smtClean="0"/>
              <a:t>08.03.2021</a:t>
            </a:fld>
            <a:endParaRPr lang="pl-PL" dirty="0"/>
          </a:p>
        </p:txBody>
      </p:sp>
      <p:sp>
        <p:nvSpPr>
          <p:cNvPr id="8" name="Symbol zastępczy stopki 7">
            <a:extLst>
              <a:ext uri="{FF2B5EF4-FFF2-40B4-BE49-F238E27FC236}">
                <a16:creationId xmlns:a16="http://schemas.microsoft.com/office/drawing/2014/main" id="{A19E20A8-D6D4-401D-82C8-7D9E17584FE8}"/>
              </a:ext>
            </a:extLst>
          </p:cNvPr>
          <p:cNvSpPr>
            <a:spLocks noGrp="1"/>
          </p:cNvSpPr>
          <p:nvPr>
            <p:ph type="ftr" sz="quarter" idx="11"/>
          </p:nvPr>
        </p:nvSpPr>
        <p:spPr/>
        <p:txBody>
          <a:bodyPr/>
          <a:lstStyle/>
          <a:p>
            <a:endParaRPr lang="pl-PL" dirty="0"/>
          </a:p>
        </p:txBody>
      </p:sp>
      <p:sp>
        <p:nvSpPr>
          <p:cNvPr id="9" name="Symbol zastępczy numeru slajdu 8">
            <a:extLst>
              <a:ext uri="{FF2B5EF4-FFF2-40B4-BE49-F238E27FC236}">
                <a16:creationId xmlns:a16="http://schemas.microsoft.com/office/drawing/2014/main" id="{45B8F021-E1FD-4C4C-9AE7-0142D4DD5CC1}"/>
              </a:ext>
            </a:extLst>
          </p:cNvPr>
          <p:cNvSpPr>
            <a:spLocks noGrp="1"/>
          </p:cNvSpPr>
          <p:nvPr>
            <p:ph type="sldNum" sz="quarter" idx="12"/>
          </p:nvPr>
        </p:nvSpPr>
        <p:spPr/>
        <p:txBody>
          <a:bodyPr/>
          <a:lstStyle/>
          <a:p>
            <a:fld id="{64D297E4-CA18-4917-BCB5-3D4066C10652}" type="slidenum">
              <a:rPr lang="pl-PL" smtClean="0"/>
              <a:t>‹#›</a:t>
            </a:fld>
            <a:endParaRPr lang="pl-PL" dirty="0"/>
          </a:p>
        </p:txBody>
      </p:sp>
    </p:spTree>
    <p:extLst>
      <p:ext uri="{BB962C8B-B14F-4D97-AF65-F5344CB8AC3E}">
        <p14:creationId xmlns:p14="http://schemas.microsoft.com/office/powerpoint/2010/main" val="2351760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B1CB46-3268-40A4-A9B7-9BDB1ADDAAB5}"/>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946A9383-CD50-4486-AD00-4FE44746F26C}"/>
              </a:ext>
            </a:extLst>
          </p:cNvPr>
          <p:cNvSpPr>
            <a:spLocks noGrp="1"/>
          </p:cNvSpPr>
          <p:nvPr>
            <p:ph type="dt" sz="half" idx="10"/>
          </p:nvPr>
        </p:nvSpPr>
        <p:spPr/>
        <p:txBody>
          <a:bodyPr/>
          <a:lstStyle/>
          <a:p>
            <a:fld id="{6F66A02C-1971-4A19-A766-3635706F1EDA}" type="datetimeFigureOut">
              <a:rPr lang="pl-PL" smtClean="0"/>
              <a:t>08.03.2021</a:t>
            </a:fld>
            <a:endParaRPr lang="pl-PL" dirty="0"/>
          </a:p>
        </p:txBody>
      </p:sp>
      <p:sp>
        <p:nvSpPr>
          <p:cNvPr id="4" name="Symbol zastępczy stopki 3">
            <a:extLst>
              <a:ext uri="{FF2B5EF4-FFF2-40B4-BE49-F238E27FC236}">
                <a16:creationId xmlns:a16="http://schemas.microsoft.com/office/drawing/2014/main" id="{2F41FD40-BA67-4A2A-B87B-988EB1F1DC02}"/>
              </a:ext>
            </a:extLst>
          </p:cNvPr>
          <p:cNvSpPr>
            <a:spLocks noGrp="1"/>
          </p:cNvSpPr>
          <p:nvPr>
            <p:ph type="ftr" sz="quarter" idx="11"/>
          </p:nvPr>
        </p:nvSpPr>
        <p:spPr/>
        <p:txBody>
          <a:bodyPr/>
          <a:lstStyle/>
          <a:p>
            <a:endParaRPr lang="pl-PL" dirty="0"/>
          </a:p>
        </p:txBody>
      </p:sp>
      <p:sp>
        <p:nvSpPr>
          <p:cNvPr id="5" name="Symbol zastępczy numeru slajdu 4">
            <a:extLst>
              <a:ext uri="{FF2B5EF4-FFF2-40B4-BE49-F238E27FC236}">
                <a16:creationId xmlns:a16="http://schemas.microsoft.com/office/drawing/2014/main" id="{D54DD11A-77FD-44C0-AFB9-321AB22D9EBA}"/>
              </a:ext>
            </a:extLst>
          </p:cNvPr>
          <p:cNvSpPr>
            <a:spLocks noGrp="1"/>
          </p:cNvSpPr>
          <p:nvPr>
            <p:ph type="sldNum" sz="quarter" idx="12"/>
          </p:nvPr>
        </p:nvSpPr>
        <p:spPr/>
        <p:txBody>
          <a:bodyPr/>
          <a:lstStyle/>
          <a:p>
            <a:fld id="{64D297E4-CA18-4917-BCB5-3D4066C10652}" type="slidenum">
              <a:rPr lang="pl-PL" smtClean="0"/>
              <a:t>‹#›</a:t>
            </a:fld>
            <a:endParaRPr lang="pl-PL" dirty="0"/>
          </a:p>
        </p:txBody>
      </p:sp>
    </p:spTree>
    <p:extLst>
      <p:ext uri="{BB962C8B-B14F-4D97-AF65-F5344CB8AC3E}">
        <p14:creationId xmlns:p14="http://schemas.microsoft.com/office/powerpoint/2010/main" val="3475491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0DD8E37E-3A78-4641-909C-943E934DE15E}"/>
              </a:ext>
            </a:extLst>
          </p:cNvPr>
          <p:cNvSpPr>
            <a:spLocks noGrp="1"/>
          </p:cNvSpPr>
          <p:nvPr>
            <p:ph type="dt" sz="half" idx="10"/>
          </p:nvPr>
        </p:nvSpPr>
        <p:spPr/>
        <p:txBody>
          <a:bodyPr/>
          <a:lstStyle/>
          <a:p>
            <a:fld id="{6F66A02C-1971-4A19-A766-3635706F1EDA}" type="datetimeFigureOut">
              <a:rPr lang="pl-PL" smtClean="0"/>
              <a:t>08.03.2021</a:t>
            </a:fld>
            <a:endParaRPr lang="pl-PL" dirty="0"/>
          </a:p>
        </p:txBody>
      </p:sp>
      <p:sp>
        <p:nvSpPr>
          <p:cNvPr id="3" name="Symbol zastępczy stopki 2">
            <a:extLst>
              <a:ext uri="{FF2B5EF4-FFF2-40B4-BE49-F238E27FC236}">
                <a16:creationId xmlns:a16="http://schemas.microsoft.com/office/drawing/2014/main" id="{BF097D4B-9AB0-4920-BBE9-7B8E05EA9755}"/>
              </a:ext>
            </a:extLst>
          </p:cNvPr>
          <p:cNvSpPr>
            <a:spLocks noGrp="1"/>
          </p:cNvSpPr>
          <p:nvPr>
            <p:ph type="ftr" sz="quarter" idx="11"/>
          </p:nvPr>
        </p:nvSpPr>
        <p:spPr/>
        <p:txBody>
          <a:bodyPr/>
          <a:lstStyle/>
          <a:p>
            <a:endParaRPr lang="pl-PL" dirty="0"/>
          </a:p>
        </p:txBody>
      </p:sp>
      <p:sp>
        <p:nvSpPr>
          <p:cNvPr id="4" name="Symbol zastępczy numeru slajdu 3">
            <a:extLst>
              <a:ext uri="{FF2B5EF4-FFF2-40B4-BE49-F238E27FC236}">
                <a16:creationId xmlns:a16="http://schemas.microsoft.com/office/drawing/2014/main" id="{3D53253D-20E3-4D83-9F5F-5CEC90DFC034}"/>
              </a:ext>
            </a:extLst>
          </p:cNvPr>
          <p:cNvSpPr>
            <a:spLocks noGrp="1"/>
          </p:cNvSpPr>
          <p:nvPr>
            <p:ph type="sldNum" sz="quarter" idx="12"/>
          </p:nvPr>
        </p:nvSpPr>
        <p:spPr/>
        <p:txBody>
          <a:bodyPr/>
          <a:lstStyle/>
          <a:p>
            <a:fld id="{64D297E4-CA18-4917-BCB5-3D4066C10652}" type="slidenum">
              <a:rPr lang="pl-PL" smtClean="0"/>
              <a:t>‹#›</a:t>
            </a:fld>
            <a:endParaRPr lang="pl-PL" dirty="0"/>
          </a:p>
        </p:txBody>
      </p:sp>
    </p:spTree>
    <p:extLst>
      <p:ext uri="{BB962C8B-B14F-4D97-AF65-F5344CB8AC3E}">
        <p14:creationId xmlns:p14="http://schemas.microsoft.com/office/powerpoint/2010/main" val="3617525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BB9677-9E47-488B-9E8F-CEFCB7673A02}"/>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80251878-891B-4227-883E-E7F96007F4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F4E7F262-C16E-4123-BBB0-4C54DBEC8F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36ACA1BB-4696-427F-9662-EAD175B40EA4}"/>
              </a:ext>
            </a:extLst>
          </p:cNvPr>
          <p:cNvSpPr>
            <a:spLocks noGrp="1"/>
          </p:cNvSpPr>
          <p:nvPr>
            <p:ph type="dt" sz="half" idx="10"/>
          </p:nvPr>
        </p:nvSpPr>
        <p:spPr/>
        <p:txBody>
          <a:bodyPr/>
          <a:lstStyle/>
          <a:p>
            <a:fld id="{6F66A02C-1971-4A19-A766-3635706F1EDA}" type="datetimeFigureOut">
              <a:rPr lang="pl-PL" smtClean="0"/>
              <a:t>08.03.2021</a:t>
            </a:fld>
            <a:endParaRPr lang="pl-PL" dirty="0"/>
          </a:p>
        </p:txBody>
      </p:sp>
      <p:sp>
        <p:nvSpPr>
          <p:cNvPr id="6" name="Symbol zastępczy stopki 5">
            <a:extLst>
              <a:ext uri="{FF2B5EF4-FFF2-40B4-BE49-F238E27FC236}">
                <a16:creationId xmlns:a16="http://schemas.microsoft.com/office/drawing/2014/main" id="{0F15CF52-A507-4DE3-A0BD-E43716409066}"/>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17F6EAAF-3FCD-4312-BB44-5DBE14E16287}"/>
              </a:ext>
            </a:extLst>
          </p:cNvPr>
          <p:cNvSpPr>
            <a:spLocks noGrp="1"/>
          </p:cNvSpPr>
          <p:nvPr>
            <p:ph type="sldNum" sz="quarter" idx="12"/>
          </p:nvPr>
        </p:nvSpPr>
        <p:spPr/>
        <p:txBody>
          <a:bodyPr/>
          <a:lstStyle/>
          <a:p>
            <a:fld id="{64D297E4-CA18-4917-BCB5-3D4066C10652}" type="slidenum">
              <a:rPr lang="pl-PL" smtClean="0"/>
              <a:t>‹#›</a:t>
            </a:fld>
            <a:endParaRPr lang="pl-PL" dirty="0"/>
          </a:p>
        </p:txBody>
      </p:sp>
    </p:spTree>
    <p:extLst>
      <p:ext uri="{BB962C8B-B14F-4D97-AF65-F5344CB8AC3E}">
        <p14:creationId xmlns:p14="http://schemas.microsoft.com/office/powerpoint/2010/main" val="56160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7E2F77-3C24-4CE4-9B36-2930D7608D2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59F6E6BC-BADF-402D-946C-18179E66EC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a:extLst>
              <a:ext uri="{FF2B5EF4-FFF2-40B4-BE49-F238E27FC236}">
                <a16:creationId xmlns:a16="http://schemas.microsoft.com/office/drawing/2014/main" id="{60A2C12F-27D1-4FAF-8D46-A7315C7731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D0965C28-B524-4A50-ADC6-DAEB990EE1D8}"/>
              </a:ext>
            </a:extLst>
          </p:cNvPr>
          <p:cNvSpPr>
            <a:spLocks noGrp="1"/>
          </p:cNvSpPr>
          <p:nvPr>
            <p:ph type="dt" sz="half" idx="10"/>
          </p:nvPr>
        </p:nvSpPr>
        <p:spPr/>
        <p:txBody>
          <a:bodyPr/>
          <a:lstStyle/>
          <a:p>
            <a:fld id="{6F66A02C-1971-4A19-A766-3635706F1EDA}" type="datetimeFigureOut">
              <a:rPr lang="pl-PL" smtClean="0"/>
              <a:t>08.03.2021</a:t>
            </a:fld>
            <a:endParaRPr lang="pl-PL" dirty="0"/>
          </a:p>
        </p:txBody>
      </p:sp>
      <p:sp>
        <p:nvSpPr>
          <p:cNvPr id="6" name="Symbol zastępczy stopki 5">
            <a:extLst>
              <a:ext uri="{FF2B5EF4-FFF2-40B4-BE49-F238E27FC236}">
                <a16:creationId xmlns:a16="http://schemas.microsoft.com/office/drawing/2014/main" id="{18043C1D-6C62-480D-A599-65CAFFAEE4AA}"/>
              </a:ext>
            </a:extLst>
          </p:cNvPr>
          <p:cNvSpPr>
            <a:spLocks noGrp="1"/>
          </p:cNvSpPr>
          <p:nvPr>
            <p:ph type="ftr" sz="quarter" idx="11"/>
          </p:nvPr>
        </p:nvSpPr>
        <p:spPr/>
        <p:txBody>
          <a:bodyPr/>
          <a:lstStyle/>
          <a:p>
            <a:endParaRPr lang="pl-PL" dirty="0"/>
          </a:p>
        </p:txBody>
      </p:sp>
      <p:sp>
        <p:nvSpPr>
          <p:cNvPr id="7" name="Symbol zastępczy numeru slajdu 6">
            <a:extLst>
              <a:ext uri="{FF2B5EF4-FFF2-40B4-BE49-F238E27FC236}">
                <a16:creationId xmlns:a16="http://schemas.microsoft.com/office/drawing/2014/main" id="{17B3B392-366F-4780-9FDF-5D03F6A883BE}"/>
              </a:ext>
            </a:extLst>
          </p:cNvPr>
          <p:cNvSpPr>
            <a:spLocks noGrp="1"/>
          </p:cNvSpPr>
          <p:nvPr>
            <p:ph type="sldNum" sz="quarter" idx="12"/>
          </p:nvPr>
        </p:nvSpPr>
        <p:spPr/>
        <p:txBody>
          <a:bodyPr/>
          <a:lstStyle/>
          <a:p>
            <a:fld id="{64D297E4-CA18-4917-BCB5-3D4066C10652}" type="slidenum">
              <a:rPr lang="pl-PL" smtClean="0"/>
              <a:t>‹#›</a:t>
            </a:fld>
            <a:endParaRPr lang="pl-PL" dirty="0"/>
          </a:p>
        </p:txBody>
      </p:sp>
    </p:spTree>
    <p:extLst>
      <p:ext uri="{BB962C8B-B14F-4D97-AF65-F5344CB8AC3E}">
        <p14:creationId xmlns:p14="http://schemas.microsoft.com/office/powerpoint/2010/main" val="2625591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E951499F-C074-4D6E-B016-C2315240C5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C2B44F70-0271-483B-8579-432434F1A9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4F26647-58EB-41A2-866F-377E5B9C6A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66A02C-1971-4A19-A766-3635706F1EDA}" type="datetimeFigureOut">
              <a:rPr lang="pl-PL" smtClean="0"/>
              <a:t>08.03.2021</a:t>
            </a:fld>
            <a:endParaRPr lang="pl-PL" dirty="0"/>
          </a:p>
        </p:txBody>
      </p:sp>
      <p:sp>
        <p:nvSpPr>
          <p:cNvPr id="5" name="Symbol zastępczy stopki 4">
            <a:extLst>
              <a:ext uri="{FF2B5EF4-FFF2-40B4-BE49-F238E27FC236}">
                <a16:creationId xmlns:a16="http://schemas.microsoft.com/office/drawing/2014/main" id="{CF353E10-B308-4C1E-92AF-641FA5B5E4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ymbol zastępczy numeru slajdu 5">
            <a:extLst>
              <a:ext uri="{FF2B5EF4-FFF2-40B4-BE49-F238E27FC236}">
                <a16:creationId xmlns:a16="http://schemas.microsoft.com/office/drawing/2014/main" id="{5A9C8369-1C2F-4411-B8B1-0853E8B54E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297E4-CA18-4917-BCB5-3D4066C10652}" type="slidenum">
              <a:rPr lang="pl-PL" smtClean="0"/>
              <a:t>‹#›</a:t>
            </a:fld>
            <a:endParaRPr lang="pl-PL" dirty="0"/>
          </a:p>
        </p:txBody>
      </p:sp>
    </p:spTree>
    <p:extLst>
      <p:ext uri="{BB962C8B-B14F-4D97-AF65-F5344CB8AC3E}">
        <p14:creationId xmlns:p14="http://schemas.microsoft.com/office/powerpoint/2010/main" val="2732721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ytuł 1">
            <a:extLst>
              <a:ext uri="{FF2B5EF4-FFF2-40B4-BE49-F238E27FC236}">
                <a16:creationId xmlns:a16="http://schemas.microsoft.com/office/drawing/2014/main" id="{0A53731C-3F6E-4BE6-9E16-3890ABD2DE5B}"/>
              </a:ext>
            </a:extLst>
          </p:cNvPr>
          <p:cNvSpPr>
            <a:spLocks noGrp="1"/>
          </p:cNvSpPr>
          <p:nvPr>
            <p:ph type="ctrTitle"/>
          </p:nvPr>
        </p:nvSpPr>
        <p:spPr>
          <a:xfrm>
            <a:off x="3215729" y="1764407"/>
            <a:ext cx="5760846" cy="2310312"/>
          </a:xfrm>
        </p:spPr>
        <p:txBody>
          <a:bodyPr>
            <a:normAutofit/>
          </a:bodyPr>
          <a:lstStyle/>
          <a:p>
            <a:r>
              <a:rPr lang="pl-PL" sz="5200" b="1" i="0">
                <a:solidFill>
                  <a:schemeClr val="tx2"/>
                </a:solidFill>
                <a:effectLst/>
                <a:latin typeface="Whitney"/>
              </a:rPr>
              <a:t>SPRAWIEDLIWI BEZ GRANIC</a:t>
            </a:r>
            <a:endParaRPr lang="pl-PL" sz="5200">
              <a:solidFill>
                <a:schemeClr val="tx2"/>
              </a:solidFill>
            </a:endParaRPr>
          </a:p>
        </p:txBody>
      </p:sp>
      <p:sp>
        <p:nvSpPr>
          <p:cNvPr id="3" name="Podtytuł 2">
            <a:extLst>
              <a:ext uri="{FF2B5EF4-FFF2-40B4-BE49-F238E27FC236}">
                <a16:creationId xmlns:a16="http://schemas.microsoft.com/office/drawing/2014/main" id="{D94A942D-026A-415D-ABA2-60B1486F33EB}"/>
              </a:ext>
            </a:extLst>
          </p:cNvPr>
          <p:cNvSpPr>
            <a:spLocks noGrp="1"/>
          </p:cNvSpPr>
          <p:nvPr>
            <p:ph type="subTitle" idx="1"/>
          </p:nvPr>
        </p:nvSpPr>
        <p:spPr>
          <a:xfrm>
            <a:off x="3215729" y="4165152"/>
            <a:ext cx="5760846" cy="682079"/>
          </a:xfrm>
        </p:spPr>
        <p:txBody>
          <a:bodyPr>
            <a:normAutofit/>
          </a:bodyPr>
          <a:lstStyle/>
          <a:p>
            <a:endParaRPr lang="pl-PL" dirty="0">
              <a:solidFill>
                <a:schemeClr val="tx2"/>
              </a:solidFill>
            </a:endParaRPr>
          </a:p>
        </p:txBody>
      </p:sp>
    </p:spTree>
    <p:extLst>
      <p:ext uri="{BB962C8B-B14F-4D97-AF65-F5344CB8AC3E}">
        <p14:creationId xmlns:p14="http://schemas.microsoft.com/office/powerpoint/2010/main" val="2410814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Ks. Wojciech Zink jednym ze &quot;Sprawiedliwych&quot; | eKAI.pl">
            <a:extLst>
              <a:ext uri="{FF2B5EF4-FFF2-40B4-BE49-F238E27FC236}">
                <a16:creationId xmlns:a16="http://schemas.microsoft.com/office/drawing/2014/main" id="{6BC7CA7B-2442-4117-BAA4-7B4FC4BEF9B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58" r="5707" b="-2"/>
          <a:stretch/>
        </p:blipFill>
        <p:spPr bwMode="auto">
          <a:xfrm>
            <a:off x="4003589" y="10"/>
            <a:ext cx="8188411" cy="6857989"/>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Shape 12">
            <a:extLst>
              <a:ext uri="{FF2B5EF4-FFF2-40B4-BE49-F238E27FC236}">
                <a16:creationId xmlns:a16="http://schemas.microsoft.com/office/drawing/2014/main" id="{465EB4C2-5647-453F-B661-B28146057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grpSp>
        <p:nvGrpSpPr>
          <p:cNvPr id="15" name="Group 14">
            <a:extLst>
              <a:ext uri="{FF2B5EF4-FFF2-40B4-BE49-F238E27FC236}">
                <a16:creationId xmlns:a16="http://schemas.microsoft.com/office/drawing/2014/main" id="{1D015EAF-FDA0-4A49-B71D-F0521EA990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272784" cy="6858000"/>
            <a:chOff x="0" y="2006221"/>
            <a:chExt cx="4272784" cy="6858000"/>
          </a:xfrm>
        </p:grpSpPr>
        <p:sp useBgFill="1">
          <p:nvSpPr>
            <p:cNvPr id="16" name="Freeform: Shape 15">
              <a:extLst>
                <a:ext uri="{FF2B5EF4-FFF2-40B4-BE49-F238E27FC236}">
                  <a16:creationId xmlns:a16="http://schemas.microsoft.com/office/drawing/2014/main" id="{0047FB3A-C0F9-4DD9-A4E0-B203F96AA2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0" y="2006221"/>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7" name="Freeform: Shape 16">
              <a:extLst>
                <a:ext uri="{FF2B5EF4-FFF2-40B4-BE49-F238E27FC236}">
                  <a16:creationId xmlns:a16="http://schemas.microsoft.com/office/drawing/2014/main" id="{6C42C509-4662-4775-BF18-33FB465BCD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0" y="2006221"/>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solidFill>
              <a:schemeClr val="accent1">
                <a:lumMod val="50000"/>
                <a:alpha val="25000"/>
              </a:schemeClr>
            </a:solidFill>
            <a:ln w="0">
              <a:noFill/>
              <a:prstDash val="solid"/>
              <a:round/>
              <a:headEnd/>
              <a:tailEnd/>
            </a:ln>
          </p:spPr>
          <p:txBody>
            <a:bodyPr/>
            <a:lstStyle/>
            <a:p>
              <a:endParaRPr lang="en-US" dirty="0"/>
            </a:p>
          </p:txBody>
        </p:sp>
      </p:grpSp>
      <p:sp>
        <p:nvSpPr>
          <p:cNvPr id="2" name="Tytuł 1">
            <a:extLst>
              <a:ext uri="{FF2B5EF4-FFF2-40B4-BE49-F238E27FC236}">
                <a16:creationId xmlns:a16="http://schemas.microsoft.com/office/drawing/2014/main" id="{E30F9834-38E1-4663-BD69-C73CD4161CDA}"/>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6400"/>
              <a:t>Ks. Wojciech Adalbert Zink</a:t>
            </a:r>
          </a:p>
        </p:txBody>
      </p:sp>
    </p:spTree>
    <p:extLst>
      <p:ext uri="{BB962C8B-B14F-4D97-AF65-F5344CB8AC3E}">
        <p14:creationId xmlns:p14="http://schemas.microsoft.com/office/powerpoint/2010/main" val="2175947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ytuł 1">
            <a:extLst>
              <a:ext uri="{FF2B5EF4-FFF2-40B4-BE49-F238E27FC236}">
                <a16:creationId xmlns:a16="http://schemas.microsoft.com/office/drawing/2014/main" id="{14450721-2365-4836-B4DC-A4C3E9C5BFD1}"/>
              </a:ext>
            </a:extLst>
          </p:cNvPr>
          <p:cNvSpPr>
            <a:spLocks noGrp="1"/>
          </p:cNvSpPr>
          <p:nvPr>
            <p:ph type="title"/>
          </p:nvPr>
        </p:nvSpPr>
        <p:spPr>
          <a:xfrm>
            <a:off x="804998" y="798445"/>
            <a:ext cx="4803636" cy="1311664"/>
          </a:xfrm>
        </p:spPr>
        <p:txBody>
          <a:bodyPr>
            <a:normAutofit/>
          </a:bodyPr>
          <a:lstStyle/>
          <a:p>
            <a:r>
              <a:rPr lang="pl-PL" sz="3700">
                <a:solidFill>
                  <a:srgbClr val="000000"/>
                </a:solidFill>
              </a:rPr>
              <a:t>Aresztowanie  prymasa</a:t>
            </a:r>
            <a:br>
              <a:rPr lang="pl-PL" sz="3700">
                <a:solidFill>
                  <a:srgbClr val="000000"/>
                </a:solidFill>
              </a:rPr>
            </a:br>
            <a:r>
              <a:rPr lang="pl-PL" sz="3700">
                <a:solidFill>
                  <a:srgbClr val="000000"/>
                </a:solidFill>
              </a:rPr>
              <a:t>Wyszyńskiego </a:t>
            </a:r>
          </a:p>
        </p:txBody>
      </p:sp>
      <p:sp>
        <p:nvSpPr>
          <p:cNvPr id="3" name="Symbol zastępczy zawartości 2">
            <a:extLst>
              <a:ext uri="{FF2B5EF4-FFF2-40B4-BE49-F238E27FC236}">
                <a16:creationId xmlns:a16="http://schemas.microsoft.com/office/drawing/2014/main" id="{671E4076-E731-47D3-BA57-3960480B3786}"/>
              </a:ext>
            </a:extLst>
          </p:cNvPr>
          <p:cNvSpPr>
            <a:spLocks noGrp="1"/>
          </p:cNvSpPr>
          <p:nvPr>
            <p:ph idx="1"/>
          </p:nvPr>
        </p:nvSpPr>
        <p:spPr>
          <a:xfrm>
            <a:off x="804998" y="2270725"/>
            <a:ext cx="4706803" cy="3788830"/>
          </a:xfrm>
        </p:spPr>
        <p:txBody>
          <a:bodyPr anchor="ctr">
            <a:normAutofit fontScale="85000" lnSpcReduction="20000"/>
          </a:bodyPr>
          <a:lstStyle/>
          <a:p>
            <a:r>
              <a:rPr lang="pl-PL" sz="2400" b="0" i="0" dirty="0">
                <a:solidFill>
                  <a:srgbClr val="000000"/>
                </a:solidFill>
                <a:effectLst/>
                <a:latin typeface="FacebookEmoji"/>
              </a:rPr>
              <a:t>W 1953 roku podczas aresztowania prymasa Wyszyńskiego przez stalinowców jako jedyny rządca diecezji odważył się przeciwko temu zaprotestować. Wojciech Zink Albert (Adalbert) Zink </a:t>
            </a:r>
          </a:p>
          <a:p>
            <a:r>
              <a:rPr lang="pl-PL" sz="2400" b="0" i="0" dirty="0">
                <a:solidFill>
                  <a:srgbClr val="000000"/>
                </a:solidFill>
                <a:effectLst/>
                <a:latin typeface="Whitney"/>
              </a:rPr>
              <a:t>Był jedynym hierarchą w polskim kościele katolickim, który nie podpisał deklaracji Konferencji Episkopatu Polski aprobującej aresztowanie prymasa Stefana Wyszyńskiego. </a:t>
            </a:r>
          </a:p>
          <a:p>
            <a:r>
              <a:rPr lang="pl-PL" sz="2400" b="1" i="1" dirty="0">
                <a:solidFill>
                  <a:srgbClr val="000000"/>
                </a:solidFill>
                <a:effectLst/>
                <a:latin typeface="Whitney"/>
              </a:rPr>
              <a:t>„Tylko pies Baca i Niemiec upomnieli się o swojego prymasa”, miał powiedzieć kardynał Wyszyński.</a:t>
            </a:r>
            <a:br>
              <a:rPr lang="pl-PL" sz="2400" dirty="0">
                <a:solidFill>
                  <a:srgbClr val="000000"/>
                </a:solidFill>
              </a:rPr>
            </a:br>
            <a:endParaRPr lang="pl-PL" sz="2400" dirty="0">
              <a:solidFill>
                <a:srgbClr val="000000"/>
              </a:solidFill>
            </a:endParaRPr>
          </a:p>
          <a:p>
            <a:endParaRPr lang="pl-PL" sz="1700" dirty="0">
              <a:solidFill>
                <a:srgbClr val="000000"/>
              </a:solidFill>
            </a:endParaRPr>
          </a:p>
        </p:txBody>
      </p:sp>
      <p:sp>
        <p:nvSpPr>
          <p:cNvPr id="7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170" name="Picture 2" descr="Stefan Wyszyński – Wikipedia, wolna encyklopedia">
            <a:extLst>
              <a:ext uri="{FF2B5EF4-FFF2-40B4-BE49-F238E27FC236}">
                <a16:creationId xmlns:a16="http://schemas.microsoft.com/office/drawing/2014/main" id="{1BBCBE6E-5488-41A4-8082-D8F3971477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3693"/>
          <a:stretch/>
        </p:blipFill>
        <p:spPr bwMode="auto">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204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Zdjęcie numer 1 w galerii - Niezłomny Warmiak, który bronił prymasa Wyszyńskiego">
            <a:extLst>
              <a:ext uri="{FF2B5EF4-FFF2-40B4-BE49-F238E27FC236}">
                <a16:creationId xmlns:a16="http://schemas.microsoft.com/office/drawing/2014/main" id="{04B5FC54-D06D-4B5E-8DFB-0F4FBD3029C9}"/>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0164" b="11981"/>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08473363-2D49-4E3E-AD65-1D143763EAA3}"/>
              </a:ext>
            </a:extLst>
          </p:cNvPr>
          <p:cNvSpPr>
            <a:spLocks noGrp="1"/>
          </p:cNvSpPr>
          <p:nvPr>
            <p:ph type="title"/>
          </p:nvPr>
        </p:nvSpPr>
        <p:spPr>
          <a:xfrm>
            <a:off x="838201" y="1065862"/>
            <a:ext cx="3313164" cy="4726276"/>
          </a:xfrm>
        </p:spPr>
        <p:txBody>
          <a:bodyPr>
            <a:normAutofit/>
          </a:bodyPr>
          <a:lstStyle/>
          <a:p>
            <a:pPr algn="r"/>
            <a:r>
              <a:rPr lang="pl-PL" sz="4000" dirty="0">
                <a:solidFill>
                  <a:srgbClr val="FFFFFF"/>
                </a:solidFill>
              </a:rPr>
              <a:t>Pochodzenie</a:t>
            </a:r>
          </a:p>
        </p:txBody>
      </p:sp>
      <p:cxnSp>
        <p:nvCxnSpPr>
          <p:cNvPr id="75" name="Straight Connector 74">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B372E91B-1EB8-44F6-977F-F665320D6316}"/>
              </a:ext>
            </a:extLst>
          </p:cNvPr>
          <p:cNvSpPr>
            <a:spLocks noGrp="1"/>
          </p:cNvSpPr>
          <p:nvPr>
            <p:ph idx="1"/>
          </p:nvPr>
        </p:nvSpPr>
        <p:spPr>
          <a:xfrm>
            <a:off x="5155379" y="1065862"/>
            <a:ext cx="5744685" cy="4726276"/>
          </a:xfrm>
        </p:spPr>
        <p:txBody>
          <a:bodyPr anchor="ctr">
            <a:normAutofit/>
          </a:bodyPr>
          <a:lstStyle/>
          <a:p>
            <a:r>
              <a:rPr lang="pl-PL" sz="2400" b="0" i="0" dirty="0">
                <a:solidFill>
                  <a:srgbClr val="FFFFFF"/>
                </a:solidFill>
                <a:effectLst/>
                <a:latin typeface="Whitney"/>
              </a:rPr>
              <a:t> Pochodził z Warmii, jego ojciec był Niemcem, matka Warmiaczką. Jako duchowny, pełnił posługę w warmińskich wsiach, mówił warmińską gwarą.</a:t>
            </a:r>
          </a:p>
          <a:p>
            <a:r>
              <a:rPr lang="pl-PL" sz="2400" b="0" i="0" dirty="0">
                <a:solidFill>
                  <a:srgbClr val="FFFFFF"/>
                </a:solidFill>
                <a:effectLst/>
                <a:latin typeface="Whitney"/>
              </a:rPr>
              <a:t>W styczniu 1945 r. trafił do obozu w Iławce Pruskiej. Zwolniony, wrócił na Warmię. Polskie obywatelstwo przyjął w 1951 r., kiedy obejmował funkcję zarządcy diecezji.</a:t>
            </a:r>
            <a:endParaRPr lang="pl-PL" sz="2400" dirty="0">
              <a:solidFill>
                <a:srgbClr val="FFFFFF"/>
              </a:solidFill>
            </a:endParaRPr>
          </a:p>
        </p:txBody>
      </p:sp>
    </p:spTree>
    <p:extLst>
      <p:ext uri="{BB962C8B-B14F-4D97-AF65-F5344CB8AC3E}">
        <p14:creationId xmlns:p14="http://schemas.microsoft.com/office/powerpoint/2010/main" val="47381889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ytuł 1">
            <a:extLst>
              <a:ext uri="{FF2B5EF4-FFF2-40B4-BE49-F238E27FC236}">
                <a16:creationId xmlns:a16="http://schemas.microsoft.com/office/drawing/2014/main" id="{F2C46DC1-4448-4D37-A46B-1C36F9363A7A}"/>
              </a:ext>
            </a:extLst>
          </p:cNvPr>
          <p:cNvSpPr>
            <a:spLocks noGrp="1"/>
          </p:cNvSpPr>
          <p:nvPr>
            <p:ph type="title"/>
          </p:nvPr>
        </p:nvSpPr>
        <p:spPr>
          <a:xfrm>
            <a:off x="1047280" y="759805"/>
            <a:ext cx="10306520" cy="1325563"/>
          </a:xfrm>
        </p:spPr>
        <p:txBody>
          <a:bodyPr>
            <a:normAutofit/>
          </a:bodyPr>
          <a:lstStyle/>
          <a:p>
            <a:r>
              <a:rPr lang="pl-PL" sz="4000">
                <a:solidFill>
                  <a:srgbClr val="FFFFFF"/>
                </a:solidFill>
              </a:rPr>
              <a:t>Działalność</a:t>
            </a:r>
          </a:p>
        </p:txBody>
      </p:sp>
      <p:sp>
        <p:nvSpPr>
          <p:cNvPr id="3" name="Symbol zastępczy zawartości 2">
            <a:extLst>
              <a:ext uri="{FF2B5EF4-FFF2-40B4-BE49-F238E27FC236}">
                <a16:creationId xmlns:a16="http://schemas.microsoft.com/office/drawing/2014/main" id="{FDA8240C-BB44-47C3-B958-BD5C37352198}"/>
              </a:ext>
            </a:extLst>
          </p:cNvPr>
          <p:cNvSpPr>
            <a:spLocks noGrp="1"/>
          </p:cNvSpPr>
          <p:nvPr>
            <p:ph idx="1"/>
          </p:nvPr>
        </p:nvSpPr>
        <p:spPr>
          <a:xfrm>
            <a:off x="1424904" y="2494450"/>
            <a:ext cx="4053545" cy="3563159"/>
          </a:xfrm>
        </p:spPr>
        <p:txBody>
          <a:bodyPr>
            <a:normAutofit lnSpcReduction="10000"/>
          </a:bodyPr>
          <a:lstStyle/>
          <a:p>
            <a:r>
              <a:rPr lang="pl-PL" sz="1800" b="0" i="0" dirty="0">
                <a:effectLst/>
                <a:latin typeface="Whitney"/>
              </a:rPr>
              <a:t>Działał na terenie pełnym napięć podsycanych przez władze komunistycznej Polski, które dzieliły społeczność na autochtonów i repatriantów ze Wschodu. Ksiądz Zink starał się łagodzić te spory, protestował przeciwko nadużyciom władzy, dyskryminowaniu i represjonowaniu lokalnej społeczności, także duchowieństwa. Nie poddawał się także zaleceniom władz państwowych ani kościelnych, np. obsadzaniu stanowisk przez „księży-patriotów”, wyznaczaniu rytmu nabożeństw czy ich języka. Dopuszczał niemiecki. </a:t>
            </a:r>
            <a:endParaRPr lang="pl-PL" sz="1800" dirty="0"/>
          </a:p>
        </p:txBody>
      </p:sp>
      <p:pic>
        <p:nvPicPr>
          <p:cNvPr id="12290" name="Picture 2" descr="Ks. Wojciech Adalbert Zink – SPRAWIEDLIWI BEZ GRANIC">
            <a:extLst>
              <a:ext uri="{FF2B5EF4-FFF2-40B4-BE49-F238E27FC236}">
                <a16:creationId xmlns:a16="http://schemas.microsoft.com/office/drawing/2014/main" id="{76CC5740-B005-4D48-A905-512457C0A2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03" r="6393" b="-1"/>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057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A23D792D-D9F2-4EB4-ADE2-65A518DA64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11" name="Rectangle 10">
              <a:extLst>
                <a:ext uri="{FF2B5EF4-FFF2-40B4-BE49-F238E27FC236}">
                  <a16:creationId xmlns:a16="http://schemas.microsoft.com/office/drawing/2014/main" id="{25592A9C-8D2C-465B-A803-5CC96FD80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B6D3DC2-5D3E-4BC5-AE58-271493379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D06891CE-5B9C-4B9E-AA78-3A5E25434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ytuł 1">
            <a:extLst>
              <a:ext uri="{FF2B5EF4-FFF2-40B4-BE49-F238E27FC236}">
                <a16:creationId xmlns:a16="http://schemas.microsoft.com/office/drawing/2014/main" id="{58BE600F-4F70-4E95-8515-73FF9AE47769}"/>
              </a:ext>
            </a:extLst>
          </p:cNvPr>
          <p:cNvSpPr>
            <a:spLocks noGrp="1"/>
          </p:cNvSpPr>
          <p:nvPr>
            <p:ph type="title"/>
          </p:nvPr>
        </p:nvSpPr>
        <p:spPr>
          <a:xfrm>
            <a:off x="1143001" y="1676400"/>
            <a:ext cx="4038600" cy="3505200"/>
          </a:xfrm>
        </p:spPr>
        <p:txBody>
          <a:bodyPr anchor="t">
            <a:normAutofit/>
          </a:bodyPr>
          <a:lstStyle/>
          <a:p>
            <a:r>
              <a:rPr lang="pl-PL" sz="4000" dirty="0"/>
              <a:t>Uwięzienie</a:t>
            </a:r>
          </a:p>
        </p:txBody>
      </p:sp>
      <p:sp>
        <p:nvSpPr>
          <p:cNvPr id="3" name="Symbol zastępczy zawartości 2">
            <a:extLst>
              <a:ext uri="{FF2B5EF4-FFF2-40B4-BE49-F238E27FC236}">
                <a16:creationId xmlns:a16="http://schemas.microsoft.com/office/drawing/2014/main" id="{73FCC85F-1AA4-497A-87CA-A346C3845F5B}"/>
              </a:ext>
            </a:extLst>
          </p:cNvPr>
          <p:cNvSpPr>
            <a:spLocks noGrp="1"/>
          </p:cNvSpPr>
          <p:nvPr>
            <p:ph idx="1"/>
          </p:nvPr>
        </p:nvSpPr>
        <p:spPr>
          <a:xfrm>
            <a:off x="5181601" y="1676400"/>
            <a:ext cx="5181599" cy="3505200"/>
          </a:xfrm>
        </p:spPr>
        <p:txBody>
          <a:bodyPr>
            <a:normAutofit fontScale="92500" lnSpcReduction="10000"/>
          </a:bodyPr>
          <a:lstStyle/>
          <a:p>
            <a:r>
              <a:rPr lang="pl-PL" sz="3000" b="0" i="0" dirty="0">
                <a:solidFill>
                  <a:schemeClr val="tx1">
                    <a:alpha val="55000"/>
                  </a:schemeClr>
                </a:solidFill>
                <a:effectLst/>
                <a:latin typeface="Whitney"/>
              </a:rPr>
              <a:t>Zinkowi zarzucono działalność antypaństwową i uwieziono na 16 miesięcy na warszawskim Mokotowie. W lutym 1955 r. wyszedł na wolność, ale na Warmię wrócił dopiero po październikowej „odwilży” 1956 roku.</a:t>
            </a:r>
          </a:p>
          <a:p>
            <a:pPr marL="0" indent="0">
              <a:buNone/>
            </a:pPr>
            <a:br>
              <a:rPr lang="pl-PL" sz="2400" b="0" i="0" dirty="0">
                <a:solidFill>
                  <a:schemeClr val="tx1">
                    <a:alpha val="55000"/>
                  </a:schemeClr>
                </a:solidFill>
                <a:effectLst/>
                <a:latin typeface="Whitney"/>
              </a:rPr>
            </a:br>
            <a:endParaRPr lang="pl-PL" sz="2400" dirty="0">
              <a:solidFill>
                <a:schemeClr val="tx1">
                  <a:alpha val="55000"/>
                </a:schemeClr>
              </a:solidFill>
            </a:endParaRPr>
          </a:p>
        </p:txBody>
      </p:sp>
    </p:spTree>
    <p:extLst>
      <p:ext uri="{BB962C8B-B14F-4D97-AF65-F5344CB8AC3E}">
        <p14:creationId xmlns:p14="http://schemas.microsoft.com/office/powerpoint/2010/main" val="3421501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ytuł 1">
            <a:extLst>
              <a:ext uri="{FF2B5EF4-FFF2-40B4-BE49-F238E27FC236}">
                <a16:creationId xmlns:a16="http://schemas.microsoft.com/office/drawing/2014/main" id="{CF2B14D0-966D-4155-88D0-77AD11DC47FC}"/>
              </a:ext>
            </a:extLst>
          </p:cNvPr>
          <p:cNvSpPr>
            <a:spLocks noGrp="1"/>
          </p:cNvSpPr>
          <p:nvPr>
            <p:ph type="title"/>
          </p:nvPr>
        </p:nvSpPr>
        <p:spPr>
          <a:xfrm>
            <a:off x="1098468" y="885651"/>
            <a:ext cx="3229803" cy="4624603"/>
          </a:xfrm>
        </p:spPr>
        <p:txBody>
          <a:bodyPr>
            <a:normAutofit/>
          </a:bodyPr>
          <a:lstStyle/>
          <a:p>
            <a:r>
              <a:rPr lang="pl-PL">
                <a:solidFill>
                  <a:srgbClr val="FFFFFF"/>
                </a:solidFill>
              </a:rPr>
              <a:t>Sprawiedliwy …</a:t>
            </a:r>
          </a:p>
        </p:txBody>
      </p:sp>
      <p:sp>
        <p:nvSpPr>
          <p:cNvPr id="3" name="Symbol zastępczy zawartości 2">
            <a:extLst>
              <a:ext uri="{FF2B5EF4-FFF2-40B4-BE49-F238E27FC236}">
                <a16:creationId xmlns:a16="http://schemas.microsoft.com/office/drawing/2014/main" id="{87CF1DC3-7D60-421C-8D01-447630DC943D}"/>
              </a:ext>
            </a:extLst>
          </p:cNvPr>
          <p:cNvSpPr>
            <a:spLocks noGrp="1"/>
          </p:cNvSpPr>
          <p:nvPr>
            <p:ph idx="1"/>
          </p:nvPr>
        </p:nvSpPr>
        <p:spPr>
          <a:xfrm>
            <a:off x="4978708" y="885651"/>
            <a:ext cx="6525220" cy="4616849"/>
          </a:xfrm>
        </p:spPr>
        <p:txBody>
          <a:bodyPr anchor="ctr">
            <a:normAutofit/>
          </a:bodyPr>
          <a:lstStyle/>
          <a:p>
            <a:r>
              <a:rPr lang="pl-PL" sz="2400" b="0" i="0">
                <a:effectLst/>
                <a:latin typeface="FacebookEmoji"/>
              </a:rPr>
              <a:t>Mimo nacisków z różnych stron jako jedyny hierarcha kościelny nie podpisał deklaracji Episkopatu z września 1953 aprobującej aresztowanie prymasa Stefana Wyszyńskiego. Nie dopuścił też, by w jego diecezja podporządkowała się władzom komunistycznym. Nie dostosował rytmu nabożeństw do oficjalnych wytycznych, nie zgadzał się na obsadzanie stanowisk przez księży-patriotów, łagodził napięcia między autochtonami a repatriantami ze Wschodu oraz wśród duchowieństwa</a:t>
            </a:r>
            <a:endParaRPr lang="pl-PL" sz="2400"/>
          </a:p>
        </p:txBody>
      </p:sp>
    </p:spTree>
    <p:extLst>
      <p:ext uri="{BB962C8B-B14F-4D97-AF65-F5344CB8AC3E}">
        <p14:creationId xmlns:p14="http://schemas.microsoft.com/office/powerpoint/2010/main" val="3418381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Adalbert Wojciech Zink spod Olsztyna wśród Sprawiedliwych. Zaszczytny tutuł">
            <a:extLst>
              <a:ext uri="{FF2B5EF4-FFF2-40B4-BE49-F238E27FC236}">
                <a16:creationId xmlns:a16="http://schemas.microsoft.com/office/drawing/2014/main" id="{7ED1371F-1471-4AAB-9482-3A71EE5BE0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044" r="-2" b="24690"/>
          <a:stretch/>
        </p:blipFill>
        <p:spPr bwMode="auto">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F342AD67-99F3-41A7-BF0C-1B5F1A3F4C03}"/>
              </a:ext>
            </a:extLst>
          </p:cNvPr>
          <p:cNvSpPr>
            <a:spLocks noGrp="1"/>
          </p:cNvSpPr>
          <p:nvPr>
            <p:ph type="title"/>
          </p:nvPr>
        </p:nvSpPr>
        <p:spPr>
          <a:xfrm>
            <a:off x="6343650" y="3962400"/>
            <a:ext cx="5505814" cy="1690409"/>
          </a:xfrm>
        </p:spPr>
        <p:txBody>
          <a:bodyPr vert="horz" lIns="91440" tIns="45720" rIns="91440" bIns="45720" rtlCol="0" anchor="b">
            <a:normAutofit/>
          </a:bodyPr>
          <a:lstStyle/>
          <a:p>
            <a:r>
              <a:rPr lang="en-US" kern="1200">
                <a:solidFill>
                  <a:schemeClr val="tx1"/>
                </a:solidFill>
                <a:latin typeface="+mj-lt"/>
                <a:ea typeface="+mj-ea"/>
                <a:cs typeface="+mj-cs"/>
              </a:rPr>
              <a:t>Uhonorowanie</a:t>
            </a:r>
          </a:p>
        </p:txBody>
      </p:sp>
      <p:sp>
        <p:nvSpPr>
          <p:cNvPr id="3" name="Symbol zastępczy zawartości 2">
            <a:extLst>
              <a:ext uri="{FF2B5EF4-FFF2-40B4-BE49-F238E27FC236}">
                <a16:creationId xmlns:a16="http://schemas.microsoft.com/office/drawing/2014/main" id="{7983701C-66E4-4448-AD38-2005194D53D8}"/>
              </a:ext>
            </a:extLst>
          </p:cNvPr>
          <p:cNvSpPr>
            <a:spLocks noGrp="1"/>
          </p:cNvSpPr>
          <p:nvPr>
            <p:ph idx="1"/>
          </p:nvPr>
        </p:nvSpPr>
        <p:spPr>
          <a:xfrm>
            <a:off x="6343650" y="5709565"/>
            <a:ext cx="5395975" cy="646785"/>
          </a:xfrm>
        </p:spPr>
        <p:txBody>
          <a:bodyPr vert="horz" lIns="91440" tIns="45720" rIns="91440" bIns="45720" rtlCol="0">
            <a:normAutofit/>
          </a:bodyPr>
          <a:lstStyle/>
          <a:p>
            <a:pPr marL="0" indent="0">
              <a:buNone/>
            </a:pPr>
            <a:r>
              <a:rPr lang="en-US" sz="2000" kern="1200">
                <a:solidFill>
                  <a:schemeClr val="tx1"/>
                </a:solidFill>
                <a:latin typeface="+mn-lt"/>
                <a:ea typeface="+mn-ea"/>
                <a:cs typeface="+mn-cs"/>
              </a:rPr>
              <a:t>Został uhonorowany w Ogrodzie Sprawiedliwych na warszawskim Muranowie</a:t>
            </a:r>
          </a:p>
        </p:txBody>
      </p:sp>
      <p:pic>
        <p:nvPicPr>
          <p:cNvPr id="6" name="Picture 2" descr="Wojciech Zink">
            <a:extLst>
              <a:ext uri="{FF2B5EF4-FFF2-40B4-BE49-F238E27FC236}">
                <a16:creationId xmlns:a16="http://schemas.microsoft.com/office/drawing/2014/main" id="{D10EF98C-ED59-4531-9027-2B4854EADA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95" r="13070" b="1"/>
          <a:stretch/>
        </p:blipFill>
        <p:spPr bwMode="auto">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309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ytuł 1">
            <a:extLst>
              <a:ext uri="{FF2B5EF4-FFF2-40B4-BE49-F238E27FC236}">
                <a16:creationId xmlns:a16="http://schemas.microsoft.com/office/drawing/2014/main" id="{77FFEF75-E08A-4E36-8657-0D7E05F3B6F0}"/>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A</a:t>
            </a:r>
            <a:r>
              <a:rPr lang="pl-PL" sz="6000" kern="1200" dirty="0">
                <a:solidFill>
                  <a:srgbClr val="FFFFFF"/>
                </a:solidFill>
                <a:latin typeface="+mj-lt"/>
                <a:ea typeface="+mj-ea"/>
                <a:cs typeface="+mj-cs"/>
              </a:rPr>
              <a:t>lina </a:t>
            </a:r>
            <a:r>
              <a:rPr lang="en-US" sz="6000" kern="1200" dirty="0">
                <a:solidFill>
                  <a:srgbClr val="FFFFFF"/>
                </a:solidFill>
                <a:latin typeface="+mj-lt"/>
                <a:ea typeface="+mj-ea"/>
                <a:cs typeface="+mj-cs"/>
              </a:rPr>
              <a:t>Pie</a:t>
            </a:r>
            <a:r>
              <a:rPr lang="pl-PL" sz="6000" kern="1200" dirty="0">
                <a:solidFill>
                  <a:srgbClr val="FFFFFF"/>
                </a:solidFill>
                <a:latin typeface="+mj-lt"/>
                <a:ea typeface="+mj-ea"/>
                <a:cs typeface="+mj-cs"/>
              </a:rPr>
              <a:t>n</a:t>
            </a:r>
            <a:r>
              <a:rPr lang="en-US" sz="6000" kern="1200" dirty="0" err="1">
                <a:solidFill>
                  <a:srgbClr val="FFFFFF"/>
                </a:solidFill>
                <a:latin typeface="+mj-lt"/>
                <a:ea typeface="+mj-ea"/>
                <a:cs typeface="+mj-cs"/>
              </a:rPr>
              <a:t>kowska</a:t>
            </a:r>
            <a:endParaRPr lang="en-US" sz="6000" kern="1200" dirty="0">
              <a:solidFill>
                <a:srgbClr val="FFFFFF"/>
              </a:solidFill>
              <a:latin typeface="+mj-lt"/>
              <a:ea typeface="+mj-ea"/>
              <a:cs typeface="+mj-cs"/>
            </a:endParaRPr>
          </a:p>
        </p:txBody>
      </p:sp>
    </p:spTree>
    <p:extLst>
      <p:ext uri="{BB962C8B-B14F-4D97-AF65-F5344CB8AC3E}">
        <p14:creationId xmlns:p14="http://schemas.microsoft.com/office/powerpoint/2010/main" val="121819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EAED1919-54A1-41C9-B30B-A3FF3F58E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26220" y="98104"/>
            <a:ext cx="4288094" cy="428809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az 5">
            <a:extLst>
              <a:ext uri="{FF2B5EF4-FFF2-40B4-BE49-F238E27FC236}">
                <a16:creationId xmlns:a16="http://schemas.microsoft.com/office/drawing/2014/main" id="{1CBC258B-4F4A-4BA7-B91A-ACB34AE731CF}"/>
              </a:ext>
            </a:extLst>
          </p:cNvPr>
          <p:cNvPicPr>
            <a:picLocks noChangeAspect="1"/>
          </p:cNvPicPr>
          <p:nvPr/>
        </p:nvPicPr>
        <p:blipFill>
          <a:blip r:embed="rId2"/>
          <a:stretch>
            <a:fillRect/>
          </a:stretch>
        </p:blipFill>
        <p:spPr>
          <a:xfrm>
            <a:off x="3243450" y="941355"/>
            <a:ext cx="1853634" cy="2601592"/>
          </a:xfrm>
          <a:prstGeom prst="rect">
            <a:avLst/>
          </a:prstGeom>
        </p:spPr>
      </p:pic>
      <p:grpSp>
        <p:nvGrpSpPr>
          <p:cNvPr id="15" name="Group 14">
            <a:extLst>
              <a:ext uri="{FF2B5EF4-FFF2-40B4-BE49-F238E27FC236}">
                <a16:creationId xmlns:a16="http://schemas.microsoft.com/office/drawing/2014/main" id="{C4751043-2EE3-4222-9979-8E61D93DA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1848" y="2813300"/>
            <a:ext cx="3757487" cy="3757487"/>
            <a:chOff x="1881974" y="1174396"/>
            <a:chExt cx="5290997" cy="5290997"/>
          </a:xfrm>
        </p:grpSpPr>
        <p:sp>
          <p:nvSpPr>
            <p:cNvPr id="16" name="Oval 15">
              <a:extLst>
                <a:ext uri="{FF2B5EF4-FFF2-40B4-BE49-F238E27FC236}">
                  <a16:creationId xmlns:a16="http://schemas.microsoft.com/office/drawing/2014/main" id="{03FD8213-DB67-4E29-9615-984DB59917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4EDB257-28CF-422F-AE6A-B99E3FE81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Oval 18">
            <a:extLst>
              <a:ext uri="{FF2B5EF4-FFF2-40B4-BE49-F238E27FC236}">
                <a16:creationId xmlns:a16="http://schemas.microsoft.com/office/drawing/2014/main" id="{FFFEB18F-F81F-4CED-BE64-EB888A77C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350" y="2762501"/>
            <a:ext cx="3744592" cy="3744592"/>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7452E2B-953E-4674-8632-988D9F67F477}"/>
              </a:ext>
            </a:extLst>
          </p:cNvPr>
          <p:cNvSpPr>
            <a:spLocks noGrp="1"/>
          </p:cNvSpPr>
          <p:nvPr>
            <p:ph type="title"/>
          </p:nvPr>
        </p:nvSpPr>
        <p:spPr>
          <a:xfrm>
            <a:off x="702591" y="3404608"/>
            <a:ext cx="3520789" cy="2666087"/>
          </a:xfrm>
        </p:spPr>
        <p:txBody>
          <a:bodyPr>
            <a:normAutofit/>
          </a:bodyPr>
          <a:lstStyle/>
          <a:p>
            <a:pPr algn="ctr"/>
            <a:r>
              <a:rPr lang="pl-PL">
                <a:solidFill>
                  <a:schemeClr val="bg1"/>
                </a:solidFill>
              </a:rPr>
              <a:t>Pochodzenie</a:t>
            </a:r>
          </a:p>
        </p:txBody>
      </p:sp>
      <p:grpSp>
        <p:nvGrpSpPr>
          <p:cNvPr id="21"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22" name="Freeform: Shape 21">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25"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26" name="Freeform: Shape 25">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Symbol zastępczy zawartości 2">
            <a:extLst>
              <a:ext uri="{FF2B5EF4-FFF2-40B4-BE49-F238E27FC236}">
                <a16:creationId xmlns:a16="http://schemas.microsoft.com/office/drawing/2014/main" id="{216504B8-1743-46D4-A227-D38F1D4E1903}"/>
              </a:ext>
            </a:extLst>
          </p:cNvPr>
          <p:cNvSpPr>
            <a:spLocks noGrp="1"/>
          </p:cNvSpPr>
          <p:nvPr>
            <p:ph idx="1"/>
          </p:nvPr>
        </p:nvSpPr>
        <p:spPr>
          <a:xfrm>
            <a:off x="6477270" y="1130846"/>
            <a:ext cx="4974771" cy="4351338"/>
          </a:xfrm>
        </p:spPr>
        <p:txBody>
          <a:bodyPr>
            <a:normAutofit/>
          </a:bodyPr>
          <a:lstStyle/>
          <a:p>
            <a:r>
              <a:rPr lang="pl-PL">
                <a:solidFill>
                  <a:schemeClr val="bg1"/>
                </a:solidFill>
              </a:rPr>
              <a:t>Alina urodziła się 12.01.1952r. w  Gdańsku, była córką Tadeusza Pabiana i Heleny z domu Boido. Była pielęgniarką, związkowcem, działaczką opozycyjną w okresie PRL, senatorem II kadencji</a:t>
            </a:r>
          </a:p>
        </p:txBody>
      </p:sp>
    </p:spTree>
    <p:extLst>
      <p:ext uri="{BB962C8B-B14F-4D97-AF65-F5344CB8AC3E}">
        <p14:creationId xmlns:p14="http://schemas.microsoft.com/office/powerpoint/2010/main" val="2932961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2674A74-56AB-4D86-89BB-B8AFCBF8680F}"/>
              </a:ext>
            </a:extLst>
          </p:cNvPr>
          <p:cNvSpPr>
            <a:spLocks noGrp="1"/>
          </p:cNvSpPr>
          <p:nvPr>
            <p:ph type="title"/>
          </p:nvPr>
        </p:nvSpPr>
        <p:spPr>
          <a:xfrm>
            <a:off x="838201" y="365125"/>
            <a:ext cx="3816095" cy="1938076"/>
          </a:xfrm>
        </p:spPr>
        <p:txBody>
          <a:bodyPr>
            <a:normAutofit/>
          </a:bodyPr>
          <a:lstStyle/>
          <a:p>
            <a:r>
              <a:rPr lang="pl-PL" dirty="0"/>
              <a:t>Pielęgniarka </a:t>
            </a:r>
          </a:p>
        </p:txBody>
      </p:sp>
      <p:sp>
        <p:nvSpPr>
          <p:cNvPr id="3" name="Symbol zastępczy zawartości 2">
            <a:extLst>
              <a:ext uri="{FF2B5EF4-FFF2-40B4-BE49-F238E27FC236}">
                <a16:creationId xmlns:a16="http://schemas.microsoft.com/office/drawing/2014/main" id="{4F3470B8-D21C-4D4A-ABFF-CD2D0907FB1F}"/>
              </a:ext>
            </a:extLst>
          </p:cNvPr>
          <p:cNvSpPr>
            <a:spLocks noGrp="1"/>
          </p:cNvSpPr>
          <p:nvPr>
            <p:ph idx="1"/>
          </p:nvPr>
        </p:nvSpPr>
        <p:spPr>
          <a:xfrm>
            <a:off x="838201" y="2482589"/>
            <a:ext cx="3816096" cy="3694373"/>
          </a:xfrm>
        </p:spPr>
        <p:txBody>
          <a:bodyPr>
            <a:normAutofit fontScale="92500" lnSpcReduction="20000"/>
          </a:bodyPr>
          <a:lstStyle/>
          <a:p>
            <a:r>
              <a:rPr lang="pl-PL" sz="3000" b="0" i="0" dirty="0">
                <a:effectLst/>
                <a:latin typeface="FacebookEmoji"/>
              </a:rPr>
              <a:t>Od września 1973 pracowała jako pielęgniarka w Szpitalu Wojewódzkim w Gdańsku, od maja 1975 była pielęgniarką pogotowia w Przemysłowym Zakładzie Opieki Zdrowotnej przy Stoczni Gdańskiej</a:t>
            </a:r>
            <a:r>
              <a:rPr lang="pl-PL" sz="2600" b="0" i="0" dirty="0">
                <a:effectLst/>
                <a:latin typeface="FacebookEmoji"/>
              </a:rPr>
              <a:t>.</a:t>
            </a:r>
            <a:endParaRPr lang="pl-PL" sz="2000" dirty="0"/>
          </a:p>
        </p:txBody>
      </p:sp>
      <p:pic>
        <p:nvPicPr>
          <p:cNvPr id="3076" name="Picture 4" descr="Alina Pieńkowska. Pielęgniarka, która uratowała strajk stoczniowców">
            <a:extLst>
              <a:ext uri="{FF2B5EF4-FFF2-40B4-BE49-F238E27FC236}">
                <a16:creationId xmlns:a16="http://schemas.microsoft.com/office/drawing/2014/main" id="{2B9FE42D-7FAD-4835-9668-C82ECE72A4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9877"/>
          <a:stretch/>
        </p:blipFill>
        <p:spPr bwMode="auto">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descr="Alina Pieńkowska. Pielęgniarka, która uratowała strajk stoczniowców">
            <a:extLst>
              <a:ext uri="{FF2B5EF4-FFF2-40B4-BE49-F238E27FC236}">
                <a16:creationId xmlns:a16="http://schemas.microsoft.com/office/drawing/2014/main" id="{A84E5F7E-080B-46F9-8FEE-7FDE2D95EA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378" r="2" b="10049"/>
          <a:stretch/>
        </p:blipFill>
        <p:spPr bwMode="auto">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146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ytuł 1">
            <a:extLst>
              <a:ext uri="{FF2B5EF4-FFF2-40B4-BE49-F238E27FC236}">
                <a16:creationId xmlns:a16="http://schemas.microsoft.com/office/drawing/2014/main" id="{60246DF3-FFFD-405C-8C66-8142801047D5}"/>
              </a:ext>
            </a:extLst>
          </p:cNvPr>
          <p:cNvSpPr>
            <a:spLocks noGrp="1"/>
          </p:cNvSpPr>
          <p:nvPr>
            <p:ph type="title"/>
          </p:nvPr>
        </p:nvSpPr>
        <p:spPr>
          <a:xfrm>
            <a:off x="3045213" y="731520"/>
            <a:ext cx="6089904" cy="1426464"/>
          </a:xfrm>
        </p:spPr>
        <p:txBody>
          <a:bodyPr>
            <a:normAutofit/>
          </a:bodyPr>
          <a:lstStyle/>
          <a:p>
            <a:pPr algn="ctr"/>
            <a:r>
              <a:rPr lang="pl-PL">
                <a:solidFill>
                  <a:srgbClr val="FFFFFF"/>
                </a:solidFill>
              </a:rPr>
              <a:t>Sprawiedliwi </a:t>
            </a: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ymbol zastępczy zawartości 2">
            <a:extLst>
              <a:ext uri="{FF2B5EF4-FFF2-40B4-BE49-F238E27FC236}">
                <a16:creationId xmlns:a16="http://schemas.microsoft.com/office/drawing/2014/main" id="{65A74B17-0186-413F-8D28-A84DB9867C40}"/>
              </a:ext>
            </a:extLst>
          </p:cNvPr>
          <p:cNvGraphicFramePr>
            <a:graphicFrameLocks noGrp="1"/>
          </p:cNvGraphicFramePr>
          <p:nvPr>
            <p:ph idx="1"/>
            <p:extLst>
              <p:ext uri="{D42A27DB-BD31-4B8C-83A1-F6EECF244321}">
                <p14:modId xmlns:p14="http://schemas.microsoft.com/office/powerpoint/2010/main" val="871226847"/>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4874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E9522C20-CE2F-45E4-B598-D4696196EE3F}"/>
              </a:ext>
            </a:extLst>
          </p:cNvPr>
          <p:cNvSpPr>
            <a:spLocks noGrp="1"/>
          </p:cNvSpPr>
          <p:nvPr>
            <p:ph type="title"/>
          </p:nvPr>
        </p:nvSpPr>
        <p:spPr>
          <a:xfrm>
            <a:off x="841248" y="548640"/>
            <a:ext cx="3600860" cy="5431536"/>
          </a:xfrm>
        </p:spPr>
        <p:txBody>
          <a:bodyPr>
            <a:normAutofit/>
          </a:bodyPr>
          <a:lstStyle/>
          <a:p>
            <a:r>
              <a:rPr lang="pl-PL" sz="5400" b="0" i="0">
                <a:effectLst/>
                <a:latin typeface="FacebookEmoji"/>
              </a:rPr>
              <a:t>Wolne Związki Zawodowe Wybrzeża.</a:t>
            </a:r>
            <a:endParaRPr lang="pl-PL"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63769784-B325-4CBC-A8D6-3B75C908791A}"/>
              </a:ext>
            </a:extLst>
          </p:cNvPr>
          <p:cNvSpPr>
            <a:spLocks noGrp="1"/>
          </p:cNvSpPr>
          <p:nvPr>
            <p:ph idx="1"/>
          </p:nvPr>
        </p:nvSpPr>
        <p:spPr>
          <a:xfrm>
            <a:off x="5126418" y="552091"/>
            <a:ext cx="6224335" cy="5431536"/>
          </a:xfrm>
        </p:spPr>
        <p:txBody>
          <a:bodyPr anchor="ctr">
            <a:normAutofit/>
          </a:bodyPr>
          <a:lstStyle/>
          <a:p>
            <a:r>
              <a:rPr lang="pl-PL" dirty="0"/>
              <a:t>Była zaangażowana w grupę Wolnych Związków. </a:t>
            </a:r>
            <a:r>
              <a:rPr lang="pl-PL" b="0" i="0" dirty="0">
                <a:effectLst/>
                <a:latin typeface="FacebookEmoji"/>
              </a:rPr>
              <a:t>Redagowała niezależne pismo WZZ „Robotnik Wybrzeża”, pisząc </a:t>
            </a:r>
            <a:r>
              <a:rPr lang="pl-PL" b="0" i="0" u="sng" dirty="0">
                <a:effectLst/>
                <a:latin typeface="FacebookEmoji"/>
              </a:rPr>
              <a:t>m.in. </a:t>
            </a:r>
          </a:p>
          <a:p>
            <a:pPr marL="0" indent="0">
              <a:buNone/>
            </a:pPr>
            <a:r>
              <a:rPr lang="pl-PL" b="0" i="0" dirty="0">
                <a:effectLst/>
                <a:latin typeface="FacebookEmoji"/>
              </a:rPr>
              <a:t>artykuły na temat złych warunków pracy i przyczynach chorób zawodowych. Kolportowała ulotki i niezależną prasę. </a:t>
            </a:r>
            <a:endParaRPr lang="pl-PL" dirty="0"/>
          </a:p>
        </p:txBody>
      </p:sp>
    </p:spTree>
    <p:extLst>
      <p:ext uri="{BB962C8B-B14F-4D97-AF65-F5344CB8AC3E}">
        <p14:creationId xmlns:p14="http://schemas.microsoft.com/office/powerpoint/2010/main" val="1998164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EA0BA308-F0F2-4B2C-9555-09E929ACB8C2}"/>
              </a:ext>
            </a:extLst>
          </p:cNvPr>
          <p:cNvSpPr>
            <a:spLocks noGrp="1"/>
          </p:cNvSpPr>
          <p:nvPr>
            <p:ph type="title"/>
          </p:nvPr>
        </p:nvSpPr>
        <p:spPr>
          <a:xfrm>
            <a:off x="1102368" y="1877492"/>
            <a:ext cx="4030132" cy="3215373"/>
          </a:xfrm>
        </p:spPr>
        <p:txBody>
          <a:bodyPr>
            <a:normAutofit/>
          </a:bodyPr>
          <a:lstStyle/>
          <a:p>
            <a:pPr algn="ctr"/>
            <a:r>
              <a:rPr lang="pl-PL">
                <a:solidFill>
                  <a:schemeClr val="bg1"/>
                </a:solidFill>
              </a:rPr>
              <a:t>Działalność Opozycyjna </a:t>
            </a: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ymbol zastępczy zawartości 2">
            <a:extLst>
              <a:ext uri="{FF2B5EF4-FFF2-40B4-BE49-F238E27FC236}">
                <a16:creationId xmlns:a16="http://schemas.microsoft.com/office/drawing/2014/main" id="{6551BBB2-4AEC-4486-B993-1CCB0F21A163}"/>
              </a:ext>
            </a:extLst>
          </p:cNvPr>
          <p:cNvSpPr>
            <a:spLocks noGrp="1"/>
          </p:cNvSpPr>
          <p:nvPr>
            <p:ph idx="1"/>
          </p:nvPr>
        </p:nvSpPr>
        <p:spPr>
          <a:xfrm>
            <a:off x="6234868" y="1130846"/>
            <a:ext cx="5217173" cy="4351338"/>
          </a:xfrm>
        </p:spPr>
        <p:txBody>
          <a:bodyPr>
            <a:normAutofit/>
          </a:bodyPr>
          <a:lstStyle/>
          <a:p>
            <a:r>
              <a:rPr lang="pl-PL" sz="2600" b="0" i="0">
                <a:solidFill>
                  <a:schemeClr val="bg1"/>
                </a:solidFill>
                <a:effectLst/>
                <a:latin typeface="FacebookEmoji"/>
              </a:rPr>
              <a:t>W związku z prowadzoną działalnością opozycyjną była inwigilowana przez funkcjonariuszy Służby Bezpieczeństwa, najpierw w ramach sprawy operacyjnego sprawdzenia, a od sierpnia 1978 w ramach sprawy operacyjnego rozpracowania (SOR) pod kryptonimem „Pielęgniarka”. Objęto ją zakazem wyjazdów zagranicznych na okres 3 lat</a:t>
            </a:r>
            <a:endParaRPr lang="pl-PL" sz="2600">
              <a:solidFill>
                <a:schemeClr val="bg1"/>
              </a:solidFill>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177433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63AB00AE-4340-440F-82E1-9F69D1D55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orozumienia sierpniowe: Alina Pienkowska-Borusewicz">
            <a:extLst>
              <a:ext uri="{FF2B5EF4-FFF2-40B4-BE49-F238E27FC236}">
                <a16:creationId xmlns:a16="http://schemas.microsoft.com/office/drawing/2014/main" id="{15CE57FD-F790-4917-9C44-1D0900093797}"/>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1" b="10137"/>
          <a:stretch/>
        </p:blipFill>
        <p:spPr bwMode="auto">
          <a:xfrm>
            <a:off x="6083786" y="-168316"/>
            <a:ext cx="6261330"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1030" name="Picture 6" descr="Kobieta w czerwieni - Alina Pienkowska - Kobieta w INTERIA.PL">
            <a:extLst>
              <a:ext uri="{FF2B5EF4-FFF2-40B4-BE49-F238E27FC236}">
                <a16:creationId xmlns:a16="http://schemas.microsoft.com/office/drawing/2014/main" id="{8AB4FC42-45A4-4F57-A2C1-29890FFE16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665"/>
          <a:stretch/>
        </p:blipFill>
        <p:spPr bwMode="auto">
          <a:xfrm>
            <a:off x="6089904" y="2487166"/>
            <a:ext cx="626364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ytuł 1">
            <a:extLst>
              <a:ext uri="{FF2B5EF4-FFF2-40B4-BE49-F238E27FC236}">
                <a16:creationId xmlns:a16="http://schemas.microsoft.com/office/drawing/2014/main" id="{CCF4ADA7-0AA4-4224-B00F-9C286F05B416}"/>
              </a:ext>
            </a:extLst>
          </p:cNvPr>
          <p:cNvSpPr>
            <a:spLocks noGrp="1"/>
          </p:cNvSpPr>
          <p:nvPr>
            <p:ph type="title"/>
          </p:nvPr>
        </p:nvSpPr>
        <p:spPr>
          <a:xfrm>
            <a:off x="804998" y="798445"/>
            <a:ext cx="4803636" cy="1311664"/>
          </a:xfrm>
        </p:spPr>
        <p:txBody>
          <a:bodyPr>
            <a:normAutofit/>
          </a:bodyPr>
          <a:lstStyle/>
          <a:p>
            <a:r>
              <a:rPr lang="pl-PL" sz="4000">
                <a:solidFill>
                  <a:srgbClr val="000000"/>
                </a:solidFill>
              </a:rPr>
              <a:t>Strajk w Stoczni Gdańskiej</a:t>
            </a:r>
          </a:p>
        </p:txBody>
      </p:sp>
      <p:sp>
        <p:nvSpPr>
          <p:cNvPr id="3" name="Symbol zastępczy zawartości 2">
            <a:extLst>
              <a:ext uri="{FF2B5EF4-FFF2-40B4-BE49-F238E27FC236}">
                <a16:creationId xmlns:a16="http://schemas.microsoft.com/office/drawing/2014/main" id="{C8D73DE8-44E0-4DE4-B7FF-5DC979472FD8}"/>
              </a:ext>
            </a:extLst>
          </p:cNvPr>
          <p:cNvSpPr>
            <a:spLocks noGrp="1"/>
          </p:cNvSpPr>
          <p:nvPr>
            <p:ph idx="1"/>
          </p:nvPr>
        </p:nvSpPr>
        <p:spPr>
          <a:xfrm>
            <a:off x="804997" y="2272143"/>
            <a:ext cx="4803637" cy="3788830"/>
          </a:xfrm>
        </p:spPr>
        <p:txBody>
          <a:bodyPr anchor="ctr">
            <a:normAutofit/>
          </a:bodyPr>
          <a:lstStyle/>
          <a:p>
            <a:r>
              <a:rPr lang="pl-PL" dirty="0">
                <a:solidFill>
                  <a:srgbClr val="000000"/>
                </a:solidFill>
              </a:rPr>
              <a:t>14.08.1982 podczas Strajku w Stoczni Gdańskiej Alina przekazała do Radia Wolna Europa postulaty strajkujących stoczniowców i apel o pomoc żywieniową.</a:t>
            </a:r>
          </a:p>
        </p:txBody>
      </p:sp>
    </p:spTree>
    <p:extLst>
      <p:ext uri="{BB962C8B-B14F-4D97-AF65-F5344CB8AC3E}">
        <p14:creationId xmlns:p14="http://schemas.microsoft.com/office/powerpoint/2010/main" val="3505669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ytuł 1">
            <a:extLst>
              <a:ext uri="{FF2B5EF4-FFF2-40B4-BE49-F238E27FC236}">
                <a16:creationId xmlns:a16="http://schemas.microsoft.com/office/drawing/2014/main" id="{AAE5AF11-1BE7-44B6-B149-5DDCAFFE777D}"/>
              </a:ext>
            </a:extLst>
          </p:cNvPr>
          <p:cNvSpPr>
            <a:spLocks noGrp="1"/>
          </p:cNvSpPr>
          <p:nvPr>
            <p:ph type="title"/>
          </p:nvPr>
        </p:nvSpPr>
        <p:spPr>
          <a:xfrm>
            <a:off x="3045213" y="731520"/>
            <a:ext cx="6089904" cy="1426464"/>
          </a:xfrm>
        </p:spPr>
        <p:txBody>
          <a:bodyPr>
            <a:normAutofit/>
          </a:bodyPr>
          <a:lstStyle/>
          <a:p>
            <a:pPr algn="ctr"/>
            <a:r>
              <a:rPr lang="pl-PL">
                <a:solidFill>
                  <a:srgbClr val="FFFFFF"/>
                </a:solidFill>
              </a:rPr>
              <a:t>Areszt</a:t>
            </a:r>
          </a:p>
        </p:txBody>
      </p:sp>
      <p:sp>
        <p:nvSpPr>
          <p:cNvPr id="19"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Symbol zastępczy zawartości 2">
            <a:extLst>
              <a:ext uri="{FF2B5EF4-FFF2-40B4-BE49-F238E27FC236}">
                <a16:creationId xmlns:a16="http://schemas.microsoft.com/office/drawing/2014/main" id="{50740922-7338-4FDC-AD5E-74B3FB16EE2B}"/>
              </a:ext>
            </a:extLst>
          </p:cNvPr>
          <p:cNvGraphicFramePr>
            <a:graphicFrameLocks noGrp="1"/>
          </p:cNvGraphicFramePr>
          <p:nvPr>
            <p:ph idx="1"/>
            <p:extLst>
              <p:ext uri="{D42A27DB-BD31-4B8C-83A1-F6EECF244321}">
                <p14:modId xmlns:p14="http://schemas.microsoft.com/office/powerpoint/2010/main" val="444542682"/>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5831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nna Walentynowicz i Alina Pienkowska. Buntowniczki, które przestały być  przyjaciółkami">
            <a:extLst>
              <a:ext uri="{FF2B5EF4-FFF2-40B4-BE49-F238E27FC236}">
                <a16:creationId xmlns:a16="http://schemas.microsoft.com/office/drawing/2014/main" id="{4468606C-A3CD-49E2-A519-A927D9BEB7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094"/>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ytuł 1">
            <a:extLst>
              <a:ext uri="{FF2B5EF4-FFF2-40B4-BE49-F238E27FC236}">
                <a16:creationId xmlns:a16="http://schemas.microsoft.com/office/drawing/2014/main" id="{D7938849-C63D-4949-AD30-4CF4423C8A94}"/>
              </a:ext>
            </a:extLst>
          </p:cNvPr>
          <p:cNvSpPr>
            <a:spLocks noGrp="1"/>
          </p:cNvSpPr>
          <p:nvPr>
            <p:ph type="title"/>
          </p:nvPr>
        </p:nvSpPr>
        <p:spPr>
          <a:xfrm>
            <a:off x="709448" y="1913950"/>
            <a:ext cx="4204137" cy="1342754"/>
          </a:xfrm>
        </p:spPr>
        <p:txBody>
          <a:bodyPr>
            <a:normAutofit/>
          </a:bodyPr>
          <a:lstStyle/>
          <a:p>
            <a:pPr algn="ctr"/>
            <a:r>
              <a:rPr lang="pl-PL" sz="3600"/>
              <a:t>Solidarność </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1F930BD7-A8FF-4AF3-B126-4E6CDC5F4628}"/>
              </a:ext>
            </a:extLst>
          </p:cNvPr>
          <p:cNvSpPr>
            <a:spLocks noGrp="1"/>
          </p:cNvSpPr>
          <p:nvPr>
            <p:ph idx="1"/>
          </p:nvPr>
        </p:nvSpPr>
        <p:spPr>
          <a:xfrm>
            <a:off x="798894" y="3707214"/>
            <a:ext cx="4593021" cy="2619839"/>
          </a:xfrm>
        </p:spPr>
        <p:txBody>
          <a:bodyPr anchor="ctr">
            <a:noAutofit/>
          </a:bodyPr>
          <a:lstStyle/>
          <a:p>
            <a:r>
              <a:rPr lang="pl-PL" sz="1800" dirty="0"/>
              <a:t>Włączyła się w odbudowę struktur regionalnej ,,Solidarności”. Jako przewodnicząca Krajowej Sekcji Służby Zdrowia angażowała się w reformę służby zdrowia.</a:t>
            </a:r>
          </a:p>
          <a:p>
            <a:r>
              <a:rPr lang="pl-PL" sz="1800" dirty="0"/>
              <a:t>W 1991 Uzyskała mandat senatora w woj. gdańskim. </a:t>
            </a:r>
          </a:p>
          <a:p>
            <a:r>
              <a:rPr lang="pl-PL" sz="1800" dirty="0"/>
              <a:t>Od 1993r. Działała w Unii Demokratycznej ,a następnie w Unii Wolności.</a:t>
            </a:r>
          </a:p>
          <a:p>
            <a:r>
              <a:rPr lang="pl-PL" sz="1800" dirty="0"/>
              <a:t> W 1998r. Została wybrana do Rady Miasta Gdańska, w której zajęła się głównie służbą zdrowia </a:t>
            </a:r>
          </a:p>
        </p:txBody>
      </p:sp>
    </p:spTree>
    <p:extLst>
      <p:ext uri="{BB962C8B-B14F-4D97-AF65-F5344CB8AC3E}">
        <p14:creationId xmlns:p14="http://schemas.microsoft.com/office/powerpoint/2010/main" val="2609124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ytuł 1">
            <a:extLst>
              <a:ext uri="{FF2B5EF4-FFF2-40B4-BE49-F238E27FC236}">
                <a16:creationId xmlns:a16="http://schemas.microsoft.com/office/drawing/2014/main" id="{73E3C77E-0C6D-44C4-BFB0-2FE3F791E9FE}"/>
              </a:ext>
            </a:extLst>
          </p:cNvPr>
          <p:cNvSpPr>
            <a:spLocks noGrp="1"/>
          </p:cNvSpPr>
          <p:nvPr>
            <p:ph type="title"/>
          </p:nvPr>
        </p:nvSpPr>
        <p:spPr>
          <a:xfrm>
            <a:off x="6094105" y="802955"/>
            <a:ext cx="4977976" cy="1454051"/>
          </a:xfrm>
        </p:spPr>
        <p:txBody>
          <a:bodyPr>
            <a:normAutofit/>
          </a:bodyPr>
          <a:lstStyle/>
          <a:p>
            <a:r>
              <a:rPr lang="pl-PL">
                <a:solidFill>
                  <a:srgbClr val="000000"/>
                </a:solidFill>
              </a:rPr>
              <a:t>Śmierć </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Obraz 4">
            <a:extLst>
              <a:ext uri="{FF2B5EF4-FFF2-40B4-BE49-F238E27FC236}">
                <a16:creationId xmlns:a16="http://schemas.microsoft.com/office/drawing/2014/main" id="{2F1CB2BF-09EF-4F03-8D24-AB29B8AF6831}"/>
              </a:ext>
            </a:extLst>
          </p:cNvPr>
          <p:cNvPicPr>
            <a:picLocks noChangeAspect="1"/>
          </p:cNvPicPr>
          <p:nvPr/>
        </p:nvPicPr>
        <p:blipFill rotWithShape="1">
          <a:blip r:embed="rId3">
            <a:alphaModFix/>
          </a:blip>
          <a:srcRect l="12618" r="15724"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Symbol zastępczy zawartości 2">
            <a:extLst>
              <a:ext uri="{FF2B5EF4-FFF2-40B4-BE49-F238E27FC236}">
                <a16:creationId xmlns:a16="http://schemas.microsoft.com/office/drawing/2014/main" id="{FD9CABF3-A25B-494E-938E-EBFE9905E26B}"/>
              </a:ext>
            </a:extLst>
          </p:cNvPr>
          <p:cNvSpPr>
            <a:spLocks noGrp="1"/>
          </p:cNvSpPr>
          <p:nvPr>
            <p:ph idx="1"/>
          </p:nvPr>
        </p:nvSpPr>
        <p:spPr>
          <a:xfrm>
            <a:off x="6090574" y="2421682"/>
            <a:ext cx="4977578" cy="3639289"/>
          </a:xfrm>
        </p:spPr>
        <p:txBody>
          <a:bodyPr anchor="ctr">
            <a:normAutofit/>
          </a:bodyPr>
          <a:lstStyle/>
          <a:p>
            <a:r>
              <a:rPr lang="pl-PL" sz="3200" b="0" i="0" dirty="0">
                <a:solidFill>
                  <a:srgbClr val="000000"/>
                </a:solidFill>
                <a:effectLst/>
                <a:latin typeface="FacebookEmoji"/>
              </a:rPr>
              <a:t>Zmarła 17 października 2002 w Gdańsku po ciężkiej chorobie. Została pochowana na cmentarzu Srebrzysko w Gdańsku </a:t>
            </a:r>
            <a:endParaRPr lang="pl-PL" sz="3200" dirty="0">
              <a:solidFill>
                <a:srgbClr val="000000"/>
              </a:solidFill>
            </a:endParaRPr>
          </a:p>
        </p:txBody>
      </p:sp>
    </p:spTree>
    <p:extLst>
      <p:ext uri="{BB962C8B-B14F-4D97-AF65-F5344CB8AC3E}">
        <p14:creationId xmlns:p14="http://schemas.microsoft.com/office/powerpoint/2010/main" val="3154001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D9EDC6C-30E4-46A9-B246-0A4B8DD4C711}"/>
              </a:ext>
            </a:extLst>
          </p:cNvPr>
          <p:cNvSpPr>
            <a:spLocks noGrp="1"/>
          </p:cNvSpPr>
          <p:nvPr>
            <p:ph type="title"/>
          </p:nvPr>
        </p:nvSpPr>
        <p:spPr>
          <a:xfrm>
            <a:off x="6940295" y="1396289"/>
            <a:ext cx="4668257" cy="1325563"/>
          </a:xfrm>
        </p:spPr>
        <p:txBody>
          <a:bodyPr>
            <a:normAutofit/>
          </a:bodyPr>
          <a:lstStyle/>
          <a:p>
            <a:r>
              <a:rPr lang="pl-PL" dirty="0"/>
              <a:t>Odznaczenia i wyróżnienia </a:t>
            </a:r>
          </a:p>
        </p:txBody>
      </p:sp>
      <p:sp>
        <p:nvSpPr>
          <p:cNvPr id="75" name="Freeform: Shape 74">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2" descr="Order Odrodzenia Polski – Wikipedia, wolna encyklopedia">
            <a:extLst>
              <a:ext uri="{FF2B5EF4-FFF2-40B4-BE49-F238E27FC236}">
                <a16:creationId xmlns:a16="http://schemas.microsoft.com/office/drawing/2014/main" id="{7CD52E53-86BD-4FC6-A1EB-F48F86C653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51" r="1" b="11183"/>
          <a:stretch/>
        </p:blipFill>
        <p:spPr bwMode="auto">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Lst>
        </p:spPr>
      </p:pic>
      <p:pic>
        <p:nvPicPr>
          <p:cNvPr id="4098" name="Picture 2" descr="Odsloniecie Tablicy Aliny Pienkowskiej - artykuły | Dziennik Bałtycki">
            <a:extLst>
              <a:ext uri="{FF2B5EF4-FFF2-40B4-BE49-F238E27FC236}">
                <a16:creationId xmlns:a16="http://schemas.microsoft.com/office/drawing/2014/main" id="{7D26FBB4-086A-46E9-AACE-D024720942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97" r="2145" b="4"/>
          <a:stretch/>
        </p:blipFill>
        <p:spPr bwMode="auto">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FFFFFF"/>
                </a:solidFill>
              </a14:hiddenFill>
            </a:ext>
          </a:extLst>
        </p:spPr>
      </p:pic>
      <p:pic>
        <p:nvPicPr>
          <p:cNvPr id="4102" name="Picture 6" descr="Krzyż Kawalerski Orderu Odrodzenia Polski. Lata 70. XX  w-antyki-sosenko-krakow">
            <a:extLst>
              <a:ext uri="{FF2B5EF4-FFF2-40B4-BE49-F238E27FC236}">
                <a16:creationId xmlns:a16="http://schemas.microsoft.com/office/drawing/2014/main" id="{19F6BB63-9E0A-4A77-8F25-942BBB62FD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843" r="4" b="5806"/>
          <a:stretch/>
        </p:blipFill>
        <p:spPr bwMode="auto">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B602233E-DDC1-4CE2-9AE2-82A06B811844}"/>
              </a:ext>
            </a:extLst>
          </p:cNvPr>
          <p:cNvSpPr>
            <a:spLocks noGrp="1"/>
          </p:cNvSpPr>
          <p:nvPr>
            <p:ph idx="1"/>
          </p:nvPr>
        </p:nvSpPr>
        <p:spPr>
          <a:xfrm>
            <a:off x="6940296" y="2871982"/>
            <a:ext cx="4668256" cy="3181684"/>
          </a:xfrm>
        </p:spPr>
        <p:txBody>
          <a:bodyPr anchor="t">
            <a:normAutofit fontScale="92500" lnSpcReduction="20000"/>
          </a:bodyPr>
          <a:lstStyle/>
          <a:p>
            <a:r>
              <a:rPr lang="pl-PL" sz="1800" dirty="0"/>
              <a:t>Krzyż Kawalerski Orderu Odrodzenia Polski 11.11.1990</a:t>
            </a:r>
          </a:p>
          <a:p>
            <a:r>
              <a:rPr lang="pl-PL" sz="1800" dirty="0"/>
              <a:t>Krzyż Oficerski Orderu Odrodzenia Polski przez Aleksandra Kwaśniewskiego 18.10.2002, </a:t>
            </a:r>
            <a:r>
              <a:rPr lang="pl-PL" sz="1800" b="0" i="0" dirty="0">
                <a:effectLst/>
                <a:latin typeface="FacebookEmoji"/>
              </a:rPr>
              <a:t>za wybitne zasługi w działalności na rzecz przemian demokratycznych w Polsce, za pracę społeczną.</a:t>
            </a:r>
          </a:p>
          <a:p>
            <a:r>
              <a:rPr lang="pl-PL" sz="1800" dirty="0">
                <a:latin typeface="FacebookEmoji"/>
              </a:rPr>
              <a:t>Krzyż Wielki Okresu Odrodzenia Polski przez Lecha Kaczyńskiego 3.05.2006 </a:t>
            </a:r>
            <a:r>
              <a:rPr lang="pl-PL" sz="1800" dirty="0"/>
              <a:t>za wybitne zasługi w działalności na rzecz przemian demokratycznych w Polsce</a:t>
            </a:r>
          </a:p>
          <a:p>
            <a:r>
              <a:rPr lang="pl-PL" sz="1800" dirty="0"/>
              <a:t>Honorowy Obywatel Państwa 2000r.</a:t>
            </a:r>
          </a:p>
          <a:p>
            <a:r>
              <a:rPr lang="pl-PL" sz="1800" dirty="0"/>
              <a:t>Tablica Pamiątkowa na Fasadzie Bloku </a:t>
            </a:r>
            <a:r>
              <a:rPr lang="pl-PL" sz="1800" b="0" i="0" dirty="0">
                <a:effectLst/>
                <a:latin typeface="FacebookEmoji"/>
              </a:rPr>
              <a:t>przy ul. Fitelberga 8 w Strzyży 31.08.2020r. </a:t>
            </a:r>
            <a:endParaRPr lang="pl-PL" sz="1800" dirty="0"/>
          </a:p>
        </p:txBody>
      </p:sp>
    </p:spTree>
    <p:extLst>
      <p:ext uri="{BB962C8B-B14F-4D97-AF65-F5344CB8AC3E}">
        <p14:creationId xmlns:p14="http://schemas.microsoft.com/office/powerpoint/2010/main" val="662856943"/>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39C6C28-7666-4828-B80A-C857D1D0AD15}"/>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6000" kern="1200" dirty="0" err="1">
                <a:solidFill>
                  <a:schemeClr val="tx1"/>
                </a:solidFill>
                <a:latin typeface="+mj-lt"/>
                <a:ea typeface="+mj-ea"/>
                <a:cs typeface="+mj-cs"/>
              </a:rPr>
              <a:t>Dziękuję</a:t>
            </a:r>
            <a:r>
              <a:rPr lang="en-US" sz="6000" kern="1200" dirty="0">
                <a:solidFill>
                  <a:schemeClr val="tx1"/>
                </a:solidFill>
                <a:latin typeface="+mj-lt"/>
                <a:ea typeface="+mj-ea"/>
                <a:cs typeface="+mj-cs"/>
              </a:rPr>
              <a:t> za </a:t>
            </a:r>
            <a:r>
              <a:rPr lang="en-US" sz="6000" kern="1200" dirty="0" err="1">
                <a:solidFill>
                  <a:schemeClr val="tx1"/>
                </a:solidFill>
                <a:latin typeface="+mj-lt"/>
                <a:ea typeface="+mj-ea"/>
                <a:cs typeface="+mj-cs"/>
              </a:rPr>
              <a:t>uwagę</a:t>
            </a:r>
            <a:r>
              <a:rPr lang="en-US" sz="6000" kern="1200" dirty="0">
                <a:solidFill>
                  <a:schemeClr val="tx1"/>
                </a:solidFill>
                <a:latin typeface="+mj-lt"/>
                <a:ea typeface="+mj-ea"/>
                <a:cs typeface="+mj-cs"/>
              </a:rPr>
              <a:t> </a:t>
            </a:r>
            <a:r>
              <a:rPr lang="en-US" sz="6000" kern="1200" dirty="0">
                <a:solidFill>
                  <a:schemeClr val="tx1"/>
                </a:solidFill>
                <a:latin typeface="+mj-lt"/>
                <a:ea typeface="+mj-ea"/>
                <a:cs typeface="+mj-cs"/>
                <a:sym typeface="Wingdings" panose="05000000000000000000" pitchFamily="2" charset="2"/>
              </a:rPr>
              <a:t></a:t>
            </a:r>
            <a:br>
              <a:rPr lang="pl-PL" sz="6000" kern="1200" dirty="0">
                <a:solidFill>
                  <a:schemeClr val="tx1"/>
                </a:solidFill>
                <a:latin typeface="+mj-lt"/>
                <a:ea typeface="+mj-ea"/>
                <a:cs typeface="+mj-cs"/>
                <a:sym typeface="Wingdings" panose="05000000000000000000" pitchFamily="2" charset="2"/>
              </a:rPr>
            </a:br>
            <a:r>
              <a:rPr lang="pl-PL" sz="6000" dirty="0" err="1">
                <a:sym typeface="Wingdings" panose="05000000000000000000" pitchFamily="2" charset="2"/>
              </a:rPr>
              <a:t>K.Oleś</a:t>
            </a:r>
            <a:r>
              <a:rPr lang="pl-PL" sz="6000" dirty="0">
                <a:sym typeface="Wingdings" panose="05000000000000000000" pitchFamily="2" charset="2"/>
              </a:rPr>
              <a:t> </a:t>
            </a:r>
            <a:r>
              <a:rPr lang="pl-PL" sz="6000" dirty="0" err="1">
                <a:sym typeface="Wingdings" panose="05000000000000000000" pitchFamily="2" charset="2"/>
              </a:rPr>
              <a:t>kl.V</a:t>
            </a:r>
            <a:r>
              <a:rPr lang="pl-PL" sz="6000" dirty="0">
                <a:sym typeface="Wingdings" panose="05000000000000000000" pitchFamily="2" charset="2"/>
              </a:rPr>
              <a:t> a</a:t>
            </a:r>
            <a:endParaRPr lang="en-US" sz="6000" kern="1200" dirty="0">
              <a:solidFill>
                <a:schemeClr val="tx1"/>
              </a:solidFill>
              <a:latin typeface="+mj-lt"/>
              <a:ea typeface="+mj-ea"/>
              <a:cs typeface="+mj-cs"/>
            </a:endParaRPr>
          </a:p>
        </p:txBody>
      </p:sp>
    </p:spTree>
    <p:extLst>
      <p:ext uri="{BB962C8B-B14F-4D97-AF65-F5344CB8AC3E}">
        <p14:creationId xmlns:p14="http://schemas.microsoft.com/office/powerpoint/2010/main" val="3848927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C0E7C8E5-17B4-4693-82AA-4E6700CA1A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169" r="2554" b="10914"/>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8EC2727A-C4F6-4F89-96BD-44131BB44CBD}"/>
              </a:ext>
            </a:extLst>
          </p:cNvPr>
          <p:cNvSpPr>
            <a:spLocks noGrp="1"/>
          </p:cNvSpPr>
          <p:nvPr>
            <p:ph type="title"/>
          </p:nvPr>
        </p:nvSpPr>
        <p:spPr>
          <a:xfrm>
            <a:off x="371094" y="1161288"/>
            <a:ext cx="3438144" cy="1124712"/>
          </a:xfrm>
        </p:spPr>
        <p:txBody>
          <a:bodyPr anchor="b">
            <a:normAutofit/>
          </a:bodyPr>
          <a:lstStyle/>
          <a:p>
            <a:r>
              <a:rPr lang="pl-PL" sz="2800" dirty="0"/>
              <a:t>Jan Zieja </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5E9E762A-4CFD-40EC-ABF2-8CA8B87071B5}"/>
              </a:ext>
            </a:extLst>
          </p:cNvPr>
          <p:cNvSpPr>
            <a:spLocks noGrp="1"/>
          </p:cNvSpPr>
          <p:nvPr>
            <p:ph idx="1"/>
          </p:nvPr>
        </p:nvSpPr>
        <p:spPr>
          <a:xfrm>
            <a:off x="371094" y="2718054"/>
            <a:ext cx="3438906" cy="3207258"/>
          </a:xfrm>
        </p:spPr>
        <p:txBody>
          <a:bodyPr anchor="t">
            <a:normAutofit/>
          </a:bodyPr>
          <a:lstStyle/>
          <a:p>
            <a:pPr algn="just"/>
            <a:r>
              <a:rPr lang="pl-PL" sz="1300" b="0" i="0" dirty="0">
                <a:effectLst/>
                <a:latin typeface="Arial" panose="020B0604020202020204" pitchFamily="34" charset="0"/>
                <a:cs typeface="Arial" panose="020B0604020202020204" pitchFamily="34" charset="0"/>
              </a:rPr>
              <a:t>„Nie ma człowieka, którego wolno by było nam nienawidzić, naszą nienawiścią ścigać”</a:t>
            </a:r>
            <a:r>
              <a:rPr lang="pl-PL" sz="1300" dirty="0">
                <a:latin typeface="Arial" panose="020B0604020202020204" pitchFamily="34" charset="0"/>
                <a:cs typeface="Arial" panose="020B0604020202020204" pitchFamily="34" charset="0"/>
              </a:rPr>
              <a:t> rekolekcje 1940</a:t>
            </a:r>
          </a:p>
          <a:p>
            <a:pPr algn="just"/>
            <a:r>
              <a:rPr lang="pl-PL" sz="1300" b="1" i="0" dirty="0">
                <a:effectLst/>
                <a:latin typeface="Arial" panose="020B0604020202020204" pitchFamily="34" charset="0"/>
                <a:cs typeface="Arial" panose="020B0604020202020204" pitchFamily="34" charset="0"/>
              </a:rPr>
              <a:t>Jan Zieja</a:t>
            </a:r>
            <a:r>
              <a:rPr lang="pl-PL" sz="1300" b="0" i="0" dirty="0">
                <a:effectLst/>
                <a:latin typeface="Arial" panose="020B0604020202020204" pitchFamily="34" charset="0"/>
                <a:cs typeface="Arial" panose="020B0604020202020204" pitchFamily="34" charset="0"/>
              </a:rPr>
              <a:t> (ur. </a:t>
            </a:r>
            <a:r>
              <a:rPr lang="pl-PL" sz="1300" dirty="0">
                <a:latin typeface="Arial" panose="020B0604020202020204" pitchFamily="34" charset="0"/>
                <a:cs typeface="Arial" panose="020B0604020202020204" pitchFamily="34" charset="0"/>
              </a:rPr>
              <a:t>1 marca</a:t>
            </a:r>
            <a:r>
              <a:rPr lang="pl-PL" sz="1300" b="0" i="0" dirty="0">
                <a:effectLst/>
                <a:latin typeface="Arial" panose="020B0604020202020204" pitchFamily="34" charset="0"/>
                <a:cs typeface="Arial" panose="020B0604020202020204" pitchFamily="34" charset="0"/>
              </a:rPr>
              <a:t> </a:t>
            </a:r>
            <a:r>
              <a:rPr lang="pl-PL" sz="1300" dirty="0">
                <a:latin typeface="Arial" panose="020B0604020202020204" pitchFamily="34" charset="0"/>
                <a:cs typeface="Arial" panose="020B0604020202020204" pitchFamily="34" charset="0"/>
              </a:rPr>
              <a:t>1897</a:t>
            </a:r>
            <a:r>
              <a:rPr lang="pl-PL" sz="1300" b="0" i="0" dirty="0">
                <a:effectLst/>
                <a:latin typeface="Arial" panose="020B0604020202020204" pitchFamily="34" charset="0"/>
                <a:cs typeface="Arial" panose="020B0604020202020204" pitchFamily="34" charset="0"/>
              </a:rPr>
              <a:t> w </a:t>
            </a:r>
            <a:r>
              <a:rPr lang="pl-PL" sz="1300" dirty="0" err="1">
                <a:latin typeface="Arial" panose="020B0604020202020204" pitchFamily="34" charset="0"/>
                <a:cs typeface="Arial" panose="020B0604020202020204" pitchFamily="34" charset="0"/>
              </a:rPr>
              <a:t>Ossem</a:t>
            </a:r>
            <a:r>
              <a:rPr lang="pl-PL" sz="1300" b="0" i="0" dirty="0">
                <a:effectLst/>
                <a:latin typeface="Arial" panose="020B0604020202020204" pitchFamily="34" charset="0"/>
                <a:cs typeface="Arial" panose="020B0604020202020204" pitchFamily="34" charset="0"/>
              </a:rPr>
              <a:t>, zm. </a:t>
            </a:r>
            <a:r>
              <a:rPr lang="pl-PL" sz="1300" dirty="0">
                <a:latin typeface="Arial" panose="020B0604020202020204" pitchFamily="34" charset="0"/>
                <a:cs typeface="Arial" panose="020B0604020202020204" pitchFamily="34" charset="0"/>
              </a:rPr>
              <a:t>19 października</a:t>
            </a:r>
            <a:r>
              <a:rPr lang="pl-PL" sz="1300" b="0" i="0" dirty="0">
                <a:effectLst/>
                <a:latin typeface="Arial" panose="020B0604020202020204" pitchFamily="34" charset="0"/>
                <a:cs typeface="Arial" panose="020B0604020202020204" pitchFamily="34" charset="0"/>
              </a:rPr>
              <a:t> </a:t>
            </a:r>
            <a:r>
              <a:rPr lang="pl-PL" sz="1300" dirty="0">
                <a:latin typeface="Arial" panose="020B0604020202020204" pitchFamily="34" charset="0"/>
                <a:cs typeface="Arial" panose="020B0604020202020204" pitchFamily="34" charset="0"/>
              </a:rPr>
              <a:t>1991</a:t>
            </a:r>
            <a:r>
              <a:rPr lang="pl-PL" sz="1300" b="0" i="0" dirty="0">
                <a:effectLst/>
                <a:latin typeface="Arial" panose="020B0604020202020204" pitchFamily="34" charset="0"/>
                <a:cs typeface="Arial" panose="020B0604020202020204" pitchFamily="34" charset="0"/>
              </a:rPr>
              <a:t> w </a:t>
            </a:r>
            <a:r>
              <a:rPr lang="pl-PL" sz="1300" dirty="0">
                <a:latin typeface="Arial" panose="020B0604020202020204" pitchFamily="34" charset="0"/>
                <a:cs typeface="Arial" panose="020B0604020202020204" pitchFamily="34" charset="0"/>
              </a:rPr>
              <a:t>Warszawie</a:t>
            </a:r>
            <a:r>
              <a:rPr lang="pl-PL" sz="1300" b="0" i="0" dirty="0">
                <a:effectLst/>
                <a:latin typeface="Arial" panose="020B0604020202020204" pitchFamily="34" charset="0"/>
                <a:cs typeface="Arial" panose="020B0604020202020204" pitchFamily="34" charset="0"/>
              </a:rPr>
              <a:t>) – polski duchowny, działacz społeczny, tłumacz, publicysta i pisarz religijny, uczestnik wojny z 1920, obrony z września 1939, </a:t>
            </a:r>
            <a:r>
              <a:rPr lang="pl-PL" sz="1300" dirty="0">
                <a:latin typeface="Arial" panose="020B0604020202020204" pitchFamily="34" charset="0"/>
                <a:cs typeface="Arial" panose="020B0604020202020204" pitchFamily="34" charset="0"/>
              </a:rPr>
              <a:t>kapelan</a:t>
            </a:r>
            <a:r>
              <a:rPr lang="pl-PL" sz="1300" b="0" i="0" dirty="0">
                <a:effectLst/>
                <a:latin typeface="Arial" panose="020B0604020202020204" pitchFamily="34" charset="0"/>
                <a:cs typeface="Arial" panose="020B0604020202020204" pitchFamily="34" charset="0"/>
              </a:rPr>
              <a:t> </a:t>
            </a:r>
            <a:r>
              <a:rPr lang="pl-PL" sz="1300" dirty="0">
                <a:latin typeface="Arial" panose="020B0604020202020204" pitchFamily="34" charset="0"/>
                <a:cs typeface="Arial" panose="020B0604020202020204" pitchFamily="34" charset="0"/>
              </a:rPr>
              <a:t>Szarych Szeregów</a:t>
            </a:r>
            <a:r>
              <a:rPr lang="pl-PL" sz="1300" b="0" i="0" dirty="0">
                <a:effectLst/>
                <a:latin typeface="Arial" panose="020B0604020202020204" pitchFamily="34" charset="0"/>
                <a:cs typeface="Arial" panose="020B0604020202020204" pitchFamily="34" charset="0"/>
              </a:rPr>
              <a:t> i </a:t>
            </a:r>
            <a:r>
              <a:rPr lang="pl-PL" sz="1300" dirty="0">
                <a:latin typeface="Arial" panose="020B0604020202020204" pitchFamily="34" charset="0"/>
                <a:cs typeface="Arial" panose="020B0604020202020204" pitchFamily="34" charset="0"/>
              </a:rPr>
              <a:t>AK</a:t>
            </a:r>
            <a:r>
              <a:rPr lang="pl-PL" sz="1300" b="0" i="0" dirty="0">
                <a:effectLst/>
                <a:latin typeface="Arial" panose="020B0604020202020204" pitchFamily="34" charset="0"/>
                <a:cs typeface="Arial" panose="020B0604020202020204" pitchFamily="34" charset="0"/>
              </a:rPr>
              <a:t> (ps. „Wojciech”, „Rybak”), uczestnik </a:t>
            </a:r>
            <a:r>
              <a:rPr lang="pl-PL" sz="1300" dirty="0">
                <a:latin typeface="Arial" panose="020B0604020202020204" pitchFamily="34" charset="0"/>
                <a:cs typeface="Arial" panose="020B0604020202020204" pitchFamily="34" charset="0"/>
              </a:rPr>
              <a:t>powstania warszawskiego</a:t>
            </a:r>
            <a:r>
              <a:rPr lang="pl-PL" sz="1300" b="0" i="0" dirty="0">
                <a:effectLst/>
                <a:latin typeface="Arial" panose="020B0604020202020204" pitchFamily="34" charset="0"/>
                <a:cs typeface="Arial" panose="020B0604020202020204" pitchFamily="34" charset="0"/>
              </a:rPr>
              <a:t>, działacz opozycji demokratycznej w </a:t>
            </a:r>
            <a:r>
              <a:rPr lang="pl-PL" sz="1300" dirty="0">
                <a:latin typeface="Arial" panose="020B0604020202020204" pitchFamily="34" charset="0"/>
                <a:cs typeface="Arial" panose="020B0604020202020204" pitchFamily="34" charset="0"/>
              </a:rPr>
              <a:t>PRL</a:t>
            </a:r>
            <a:r>
              <a:rPr lang="pl-PL" sz="1300" b="0" i="0" dirty="0">
                <a:effectLst/>
                <a:latin typeface="Arial" panose="020B0604020202020204" pitchFamily="34" charset="0"/>
                <a:cs typeface="Arial" panose="020B0604020202020204" pitchFamily="34" charset="0"/>
              </a:rPr>
              <a:t>, podpułkownik </a:t>
            </a:r>
            <a:r>
              <a:rPr lang="pl-PL" sz="1300" dirty="0">
                <a:latin typeface="Arial" panose="020B0604020202020204" pitchFamily="34" charset="0"/>
                <a:cs typeface="Arial" panose="020B0604020202020204" pitchFamily="34" charset="0"/>
              </a:rPr>
              <a:t>WP</a:t>
            </a:r>
            <a:r>
              <a:rPr lang="pl-PL" sz="1300" b="0" i="0" dirty="0">
                <a:effectLst/>
                <a:latin typeface="Arial" panose="020B0604020202020204" pitchFamily="34" charset="0"/>
                <a:cs typeface="Arial" panose="020B0604020202020204" pitchFamily="34" charset="0"/>
              </a:rPr>
              <a:t>, współzałożyciel </a:t>
            </a:r>
            <a:r>
              <a:rPr lang="pl-PL" sz="1300" dirty="0">
                <a:latin typeface="Arial" panose="020B0604020202020204" pitchFamily="34" charset="0"/>
                <a:cs typeface="Arial" panose="020B0604020202020204" pitchFamily="34" charset="0"/>
              </a:rPr>
              <a:t>Komitetu Obrony Robotników</a:t>
            </a:r>
            <a:r>
              <a:rPr lang="pl-PL" sz="1300" b="0" i="0" dirty="0">
                <a:effectLst/>
                <a:latin typeface="Arial" panose="020B0604020202020204" pitchFamily="34" charset="0"/>
                <a:cs typeface="Arial" panose="020B0604020202020204" pitchFamily="34" charset="0"/>
              </a:rPr>
              <a:t> i </a:t>
            </a:r>
            <a:r>
              <a:rPr lang="pl-PL" sz="1300" dirty="0">
                <a:latin typeface="Arial" panose="020B0604020202020204" pitchFamily="34" charset="0"/>
                <a:cs typeface="Arial" panose="020B0604020202020204" pitchFamily="34" charset="0"/>
              </a:rPr>
              <a:t>Komitetu Samoobrony Społecznej „KOR”</a:t>
            </a:r>
            <a:r>
              <a:rPr lang="pl-PL" sz="1300" b="0" i="0" dirty="0">
                <a:effectLst/>
                <a:latin typeface="Arial" panose="020B0604020202020204" pitchFamily="34" charset="0"/>
                <a:cs typeface="Arial" panose="020B0604020202020204" pitchFamily="34" charset="0"/>
              </a:rPr>
              <a:t>.</a:t>
            </a:r>
            <a:endParaRPr lang="pl-PL" sz="1300" dirty="0">
              <a:latin typeface="Arial" panose="020B0604020202020204" pitchFamily="34" charset="0"/>
              <a:cs typeface="Arial" panose="020B0604020202020204" pitchFamily="34" charset="0"/>
            </a:endParaRPr>
          </a:p>
          <a:p>
            <a:endParaRPr lang="pl-PL" sz="13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176876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C465975-D8E5-4B39-A656-AB8B52EA055A}"/>
              </a:ext>
            </a:extLst>
          </p:cNvPr>
          <p:cNvSpPr>
            <a:spLocks noGrp="1"/>
          </p:cNvSpPr>
          <p:nvPr>
            <p:ph type="title"/>
          </p:nvPr>
        </p:nvSpPr>
        <p:spPr>
          <a:xfrm>
            <a:off x="5297762" y="329184"/>
            <a:ext cx="6251110" cy="1783080"/>
          </a:xfrm>
        </p:spPr>
        <p:txBody>
          <a:bodyPr anchor="b">
            <a:normAutofit/>
          </a:bodyPr>
          <a:lstStyle/>
          <a:p>
            <a:r>
              <a:rPr lang="pl-PL" sz="5400"/>
              <a:t>Kapelan </a:t>
            </a:r>
          </a:p>
        </p:txBody>
      </p:sp>
      <p:pic>
        <p:nvPicPr>
          <p:cNvPr id="3074" name="Picture 2">
            <a:extLst>
              <a:ext uri="{FF2B5EF4-FFF2-40B4-BE49-F238E27FC236}">
                <a16:creationId xmlns:a16="http://schemas.microsoft.com/office/drawing/2014/main" id="{03B27874-1A6B-4417-B831-AE4667C88B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59" r="1"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C61E4103-CF8B-4F68-861B-A0A3D8021F74}"/>
              </a:ext>
            </a:extLst>
          </p:cNvPr>
          <p:cNvSpPr>
            <a:spLocks noGrp="1"/>
          </p:cNvSpPr>
          <p:nvPr>
            <p:ph idx="1"/>
          </p:nvPr>
        </p:nvSpPr>
        <p:spPr>
          <a:xfrm>
            <a:off x="5297762" y="2706624"/>
            <a:ext cx="6251110" cy="3483864"/>
          </a:xfrm>
        </p:spPr>
        <p:txBody>
          <a:bodyPr>
            <a:normAutofit/>
          </a:bodyPr>
          <a:lstStyle/>
          <a:p>
            <a:r>
              <a:rPr lang="pl-PL" sz="1900" b="0" i="0" dirty="0">
                <a:effectLst/>
                <a:latin typeface="Whitney"/>
              </a:rPr>
              <a:t>Był kapelanem zakładu dla ociemniałych w Laskach pod Warszawą, </a:t>
            </a:r>
          </a:p>
          <a:p>
            <a:r>
              <a:rPr lang="pl-PL" sz="1900" b="0" i="0" dirty="0">
                <a:effectLst/>
                <a:latin typeface="Whitney"/>
              </a:rPr>
              <a:t>prekursorem ekumenizmu,</a:t>
            </a:r>
          </a:p>
          <a:p>
            <a:r>
              <a:rPr lang="pl-PL" sz="1900" b="0" i="0" dirty="0">
                <a:effectLst/>
                <a:latin typeface="Whitney"/>
              </a:rPr>
              <a:t> studiował judaistykę i angażował się w inicjatywy międzyreligijne. </a:t>
            </a:r>
          </a:p>
          <a:p>
            <a:r>
              <a:rPr lang="pl-PL" sz="1900" b="0" i="0" dirty="0">
                <a:effectLst/>
                <a:latin typeface="Whitney"/>
              </a:rPr>
              <a:t>W czasie II wojny światowej współpracował z Radą Pomocy Żydom „</a:t>
            </a:r>
            <a:r>
              <a:rPr lang="pl-PL" sz="1900" b="0" i="0" dirty="0" err="1">
                <a:effectLst/>
                <a:latin typeface="Whitney"/>
              </a:rPr>
              <a:t>Żegota</a:t>
            </a:r>
            <a:r>
              <a:rPr lang="pl-PL" sz="1900" b="0" i="0" dirty="0">
                <a:effectLst/>
                <a:latin typeface="Whitney"/>
              </a:rPr>
              <a:t>” i Frontem Odrodzenia Polski, katolicką organizacją, która między innymi pomagała Żydom.</a:t>
            </a:r>
          </a:p>
          <a:p>
            <a:r>
              <a:rPr lang="pl-PL" sz="1900" b="0" i="0" dirty="0">
                <a:effectLst/>
                <a:latin typeface="Whitney"/>
              </a:rPr>
              <a:t> Kapelan Komendy Głównej Armii Krajowej, ranny                w Powstaniu.</a:t>
            </a:r>
            <a:endParaRPr lang="pl-PL" sz="1900" dirty="0"/>
          </a:p>
        </p:txBody>
      </p:sp>
    </p:spTree>
    <p:extLst>
      <p:ext uri="{BB962C8B-B14F-4D97-AF65-F5344CB8AC3E}">
        <p14:creationId xmlns:p14="http://schemas.microsoft.com/office/powerpoint/2010/main" val="1345717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717B9AD-C2CD-4F6D-AE83-C7B6E8633BA1}"/>
              </a:ext>
            </a:extLst>
          </p:cNvPr>
          <p:cNvSpPr>
            <a:spLocks noGrp="1"/>
          </p:cNvSpPr>
          <p:nvPr>
            <p:ph type="title"/>
          </p:nvPr>
        </p:nvSpPr>
        <p:spPr>
          <a:xfrm>
            <a:off x="1245072" y="1289765"/>
            <a:ext cx="3651101" cy="4270963"/>
          </a:xfrm>
        </p:spPr>
        <p:txBody>
          <a:bodyPr anchor="ctr">
            <a:normAutofit/>
          </a:bodyPr>
          <a:lstStyle/>
          <a:p>
            <a:pPr algn="ctr"/>
            <a:r>
              <a:rPr lang="pl-PL" sz="5600" b="1" i="1">
                <a:solidFill>
                  <a:srgbClr val="FFFFFF"/>
                </a:solidFill>
                <a:effectLst/>
                <a:latin typeface="Whitney"/>
              </a:rPr>
              <a:t>Kiedy się z czymś nie zgadzał, reagował.</a:t>
            </a:r>
            <a:endParaRPr lang="pl-PL" sz="5600">
              <a:solidFill>
                <a:srgbClr val="FFFFFF"/>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Symbol zastępczy zawartości 2">
            <a:extLst>
              <a:ext uri="{FF2B5EF4-FFF2-40B4-BE49-F238E27FC236}">
                <a16:creationId xmlns:a16="http://schemas.microsoft.com/office/drawing/2014/main" id="{9E4EEF5C-DDA5-4F29-83E8-5B4A47B974A4}"/>
              </a:ext>
            </a:extLst>
          </p:cNvPr>
          <p:cNvSpPr>
            <a:spLocks noGrp="1"/>
          </p:cNvSpPr>
          <p:nvPr>
            <p:ph idx="1"/>
          </p:nvPr>
        </p:nvSpPr>
        <p:spPr>
          <a:xfrm>
            <a:off x="6297233" y="518400"/>
            <a:ext cx="4771607" cy="5837949"/>
          </a:xfrm>
        </p:spPr>
        <p:txBody>
          <a:bodyPr anchor="ctr">
            <a:normAutofit/>
          </a:bodyPr>
          <a:lstStyle/>
          <a:p>
            <a:r>
              <a:rPr lang="pl-PL" sz="2400" dirty="0">
                <a:solidFill>
                  <a:schemeClr val="tx1">
                    <a:alpha val="80000"/>
                  </a:schemeClr>
                </a:solidFill>
                <a:latin typeface="Whitney"/>
              </a:rPr>
              <a:t>W</a:t>
            </a:r>
            <a:r>
              <a:rPr lang="pl-PL" sz="2400" b="0" i="0" dirty="0">
                <a:solidFill>
                  <a:schemeClr val="tx1">
                    <a:alpha val="80000"/>
                  </a:schemeClr>
                </a:solidFill>
                <a:effectLst/>
                <a:latin typeface="Whitney"/>
              </a:rPr>
              <a:t> 1945 roku objął parafię przy kościele św. Ottona.</a:t>
            </a:r>
          </a:p>
          <a:p>
            <a:r>
              <a:rPr lang="pl-PL" sz="2400" b="0" i="0" dirty="0">
                <a:solidFill>
                  <a:schemeClr val="tx1">
                    <a:alpha val="80000"/>
                  </a:schemeClr>
                </a:solidFill>
                <a:effectLst/>
                <a:latin typeface="Whitney"/>
              </a:rPr>
              <a:t>Krytycznie komentował list papieża Piusa XII z 1948 roku do biskupów niemieckich. Uważał, że poza wyrazami współczucia dla uchodźców, winien zawierać wezwanie narodu niemieckiego do pokuty. </a:t>
            </a:r>
          </a:p>
          <a:p>
            <a:r>
              <a:rPr lang="pl-PL" sz="2400" b="0" i="0" dirty="0">
                <a:solidFill>
                  <a:schemeClr val="tx1">
                    <a:alpha val="80000"/>
                  </a:schemeClr>
                </a:solidFill>
                <a:effectLst/>
                <a:latin typeface="Whitney"/>
              </a:rPr>
              <a:t>W 1953 roku, po aresztowaniu prymasa Wyszyńskiego, nie odczytał z ambony oświadczenia Episkopatu piętnującego udział w „akcji podziemnej”. Powołał się na zalecenia Prymasa, aby kierować się własnym sumieniem.</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247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5A375E2E-2F61-456E-BFB4-F10733F934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2" r="1" b="1"/>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ytuł 1">
            <a:extLst>
              <a:ext uri="{FF2B5EF4-FFF2-40B4-BE49-F238E27FC236}">
                <a16:creationId xmlns:a16="http://schemas.microsoft.com/office/drawing/2014/main" id="{C4FC99CE-C655-4973-AB9E-7FB7C4758EB0}"/>
              </a:ext>
            </a:extLst>
          </p:cNvPr>
          <p:cNvSpPr>
            <a:spLocks noGrp="1"/>
          </p:cNvSpPr>
          <p:nvPr>
            <p:ph type="title"/>
          </p:nvPr>
        </p:nvSpPr>
        <p:spPr>
          <a:xfrm>
            <a:off x="709448" y="1913950"/>
            <a:ext cx="4204137" cy="1342754"/>
          </a:xfrm>
        </p:spPr>
        <p:txBody>
          <a:bodyPr>
            <a:normAutofit/>
          </a:bodyPr>
          <a:lstStyle/>
          <a:p>
            <a:pPr algn="ctr"/>
            <a:r>
              <a:rPr lang="pl-PL" sz="3600" b="0" i="0">
                <a:effectLst/>
                <a:latin typeface="Google Sans"/>
              </a:rPr>
              <a:t>Komitet Obrony Robotników</a:t>
            </a:r>
            <a:endParaRPr lang="pl-PL" sz="3600"/>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47526D38-3D2C-4E9D-888B-3FBBB2C35E22}"/>
              </a:ext>
            </a:extLst>
          </p:cNvPr>
          <p:cNvSpPr>
            <a:spLocks noGrp="1"/>
          </p:cNvSpPr>
          <p:nvPr>
            <p:ph idx="1"/>
          </p:nvPr>
        </p:nvSpPr>
        <p:spPr>
          <a:xfrm>
            <a:off x="525516" y="3417573"/>
            <a:ext cx="4593021" cy="2619839"/>
          </a:xfrm>
        </p:spPr>
        <p:txBody>
          <a:bodyPr anchor="ctr">
            <a:normAutofit fontScale="85000" lnSpcReduction="10000"/>
          </a:bodyPr>
          <a:lstStyle/>
          <a:p>
            <a:r>
              <a:rPr lang="pl-PL" sz="2400" b="0" i="0" dirty="0">
                <a:effectLst/>
                <a:latin typeface="Whitney"/>
              </a:rPr>
              <a:t>Pod koniec lat 60. zaangażował się w działania opozycji, był wśród założycieli Komitetu Obrony Robotników. </a:t>
            </a:r>
          </a:p>
          <a:p>
            <a:r>
              <a:rPr lang="pl-PL" sz="2400" b="1" i="0" dirty="0">
                <a:effectLst/>
                <a:latin typeface="Arial" panose="020B0604020202020204" pitchFamily="34" charset="0"/>
              </a:rPr>
              <a:t>Komitet Obrony Robotników</a:t>
            </a:r>
            <a:r>
              <a:rPr lang="pl-PL" sz="2400" b="0" i="0" dirty="0">
                <a:effectLst/>
                <a:latin typeface="Arial" panose="020B0604020202020204" pitchFamily="34" charset="0"/>
              </a:rPr>
              <a:t> (KOR) organizacja sprzeciwiająca się polityce władz </a:t>
            </a:r>
            <a:r>
              <a:rPr lang="pl-PL" sz="2400" dirty="0">
                <a:latin typeface="Arial" panose="020B0604020202020204" pitchFamily="34" charset="0"/>
              </a:rPr>
              <a:t>PRL</a:t>
            </a:r>
            <a:r>
              <a:rPr lang="pl-PL" sz="2400" b="0" i="0" dirty="0">
                <a:effectLst/>
                <a:latin typeface="Arial" panose="020B0604020202020204" pitchFamily="34" charset="0"/>
              </a:rPr>
              <a:t>, niosąca pomoc osobom represjonowanym</a:t>
            </a:r>
            <a:br>
              <a:rPr lang="pl-PL" sz="2400" b="0" i="0" dirty="0">
                <a:effectLst/>
                <a:latin typeface="Whitney"/>
              </a:rPr>
            </a:br>
            <a:endParaRPr lang="pl-PL" sz="2400" dirty="0"/>
          </a:p>
        </p:txBody>
      </p:sp>
    </p:spTree>
    <p:extLst>
      <p:ext uri="{BB962C8B-B14F-4D97-AF65-F5344CB8AC3E}">
        <p14:creationId xmlns:p14="http://schemas.microsoft.com/office/powerpoint/2010/main" val="3001714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6548F59F-93E8-42C0-8CEF-AE99281A37EC}"/>
              </a:ext>
            </a:extLst>
          </p:cNvPr>
          <p:cNvSpPr>
            <a:spLocks noGrp="1"/>
          </p:cNvSpPr>
          <p:nvPr>
            <p:ph type="title"/>
          </p:nvPr>
        </p:nvSpPr>
        <p:spPr>
          <a:xfrm>
            <a:off x="934872" y="982272"/>
            <a:ext cx="3388419" cy="4560970"/>
          </a:xfrm>
        </p:spPr>
        <p:txBody>
          <a:bodyPr>
            <a:normAutofit/>
          </a:bodyPr>
          <a:lstStyle/>
          <a:p>
            <a:r>
              <a:rPr lang="pl-PL" sz="4000">
                <a:solidFill>
                  <a:srgbClr val="FFFFFF"/>
                </a:solidFill>
              </a:rPr>
              <a:t>Reguły postępowania</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ymbol zastępczy zawartości 2">
            <a:extLst>
              <a:ext uri="{FF2B5EF4-FFF2-40B4-BE49-F238E27FC236}">
                <a16:creationId xmlns:a16="http://schemas.microsoft.com/office/drawing/2014/main" id="{2FA0663A-EF1A-4F3B-943D-62789610B304}"/>
              </a:ext>
            </a:extLst>
          </p:cNvPr>
          <p:cNvSpPr>
            <a:spLocks noGrp="1"/>
          </p:cNvSpPr>
          <p:nvPr>
            <p:ph idx="1"/>
          </p:nvPr>
        </p:nvSpPr>
        <p:spPr>
          <a:xfrm>
            <a:off x="5221862" y="1719618"/>
            <a:ext cx="5948831" cy="4334629"/>
          </a:xfrm>
        </p:spPr>
        <p:txBody>
          <a:bodyPr anchor="ctr">
            <a:normAutofit/>
          </a:bodyPr>
          <a:lstStyle/>
          <a:p>
            <a:r>
              <a:rPr lang="pl-PL" sz="2000" b="0" i="0" dirty="0">
                <a:solidFill>
                  <a:srgbClr val="FEFFFF"/>
                </a:solidFill>
                <a:effectLst/>
                <a:latin typeface="FacebookEmoji"/>
              </a:rPr>
              <a:t>W 1931 roku, w Res sacra homo, Jan Zieja spisał jako postulowane, a bez wyjątków przestrzegane przez siebie samego, reguły postępowania: Każdego człowieka, bez różnicy wiary, narodowości, stanowiska społecznego i domniemanej wartości moralnej, będziemy uważali za swego brata – szczerze i konsekwentnie, stwierdzając to uczynkami swymi. Strzec się będziemy, żeby nasza miłość do własnego narodu, jego przeszłości i kultury, obyczajów i języka ojczystego – nie zamieniła się w bałwochwalstwo zaślepiające i obrażające prawa innych obywateli. Żeby nie wpaść w ciasny nacjonalizm, szowinizm i fanatyzm, będziemy korzystali z każdej okazji, by zapoznawać się z dziejami innych narodów, cywilizacji, kultur i religii</a:t>
            </a:r>
            <a:endParaRPr lang="pl-PL" sz="2000" dirty="0">
              <a:solidFill>
                <a:srgbClr val="FEFFFF"/>
              </a:solidFill>
            </a:endParaRPr>
          </a:p>
        </p:txBody>
      </p:sp>
    </p:spTree>
    <p:extLst>
      <p:ext uri="{BB962C8B-B14F-4D97-AF65-F5344CB8AC3E}">
        <p14:creationId xmlns:p14="http://schemas.microsoft.com/office/powerpoint/2010/main" val="807276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zas nauki miłości | Dzieło Duchowej Adopcji Kapłanów">
            <a:extLst>
              <a:ext uri="{FF2B5EF4-FFF2-40B4-BE49-F238E27FC236}">
                <a16:creationId xmlns:a16="http://schemas.microsoft.com/office/drawing/2014/main" id="{3522DF42-0299-4C43-8400-03F9794D8C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984" r="9090" b="3795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7702B250-39F6-4F3D-8D8A-48FDDEF96EDF}"/>
              </a:ext>
            </a:extLst>
          </p:cNvPr>
          <p:cNvSpPr>
            <a:spLocks noGrp="1"/>
          </p:cNvSpPr>
          <p:nvPr>
            <p:ph type="title"/>
          </p:nvPr>
        </p:nvSpPr>
        <p:spPr>
          <a:xfrm>
            <a:off x="371094" y="1161288"/>
            <a:ext cx="3438144" cy="1124712"/>
          </a:xfrm>
        </p:spPr>
        <p:txBody>
          <a:bodyPr anchor="b">
            <a:normAutofit/>
          </a:bodyPr>
          <a:lstStyle/>
          <a:p>
            <a:r>
              <a:rPr lang="pl-PL" sz="2800"/>
              <a:t>Rekolekcje 1940r.</a:t>
            </a:r>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FBD5FE97-AE31-483E-9E73-B95BA920FA8C}"/>
              </a:ext>
            </a:extLst>
          </p:cNvPr>
          <p:cNvSpPr>
            <a:spLocks noGrp="1"/>
          </p:cNvSpPr>
          <p:nvPr>
            <p:ph idx="1"/>
          </p:nvPr>
        </p:nvSpPr>
        <p:spPr>
          <a:xfrm>
            <a:off x="371094" y="2718054"/>
            <a:ext cx="3438906" cy="3207258"/>
          </a:xfrm>
        </p:spPr>
        <p:txBody>
          <a:bodyPr anchor="t">
            <a:normAutofit/>
          </a:bodyPr>
          <a:lstStyle/>
          <a:p>
            <a:r>
              <a:rPr lang="pl-PL" sz="3200" b="0" i="0" dirty="0">
                <a:effectLst/>
                <a:latin typeface="FacebookEmoji"/>
              </a:rPr>
              <a:t>Miłość tak nas wiąże, że nawet choćby ktoś z nas stawał w walce, [...] pobudką jego działania ma być także miłość. [...</a:t>
            </a:r>
            <a:endParaRPr lang="pl-PL" sz="3200" dirty="0"/>
          </a:p>
        </p:txBody>
      </p:sp>
    </p:spTree>
    <p:extLst>
      <p:ext uri="{BB962C8B-B14F-4D97-AF65-F5344CB8AC3E}">
        <p14:creationId xmlns:p14="http://schemas.microsoft.com/office/powerpoint/2010/main" val="2394211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D4464D8-FD41-4EA2-9094-791BB1112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5" name="Rectangle 14">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9DF772F-A79B-48F9-8B22-3B11AB306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745696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ytuł 1">
            <a:extLst>
              <a:ext uri="{FF2B5EF4-FFF2-40B4-BE49-F238E27FC236}">
                <a16:creationId xmlns:a16="http://schemas.microsoft.com/office/drawing/2014/main" id="{DC098039-A8DF-4F23-9302-6DADA533A6EF}"/>
              </a:ext>
            </a:extLst>
          </p:cNvPr>
          <p:cNvSpPr>
            <a:spLocks noGrp="1"/>
          </p:cNvSpPr>
          <p:nvPr>
            <p:ph type="title"/>
          </p:nvPr>
        </p:nvSpPr>
        <p:spPr>
          <a:xfrm>
            <a:off x="1191966" y="900622"/>
            <a:ext cx="6611012" cy="1893524"/>
          </a:xfrm>
        </p:spPr>
        <p:txBody>
          <a:bodyPr anchor="b">
            <a:normAutofit/>
          </a:bodyPr>
          <a:lstStyle/>
          <a:p>
            <a:r>
              <a:rPr lang="pl-PL" sz="4800" b="0" i="0">
                <a:effectLst/>
                <a:latin typeface="FacebookEmoji"/>
              </a:rPr>
              <a:t>,,Żywy dowód na istnienie Boga”</a:t>
            </a:r>
            <a:endParaRPr lang="pl-PL" sz="4800"/>
          </a:p>
        </p:txBody>
      </p:sp>
      <p:sp>
        <p:nvSpPr>
          <p:cNvPr id="4" name="Symbol zastępczy zawartości 3">
            <a:extLst>
              <a:ext uri="{FF2B5EF4-FFF2-40B4-BE49-F238E27FC236}">
                <a16:creationId xmlns:a16="http://schemas.microsoft.com/office/drawing/2014/main" id="{73A70B7B-E936-499D-847C-999D79C50640}"/>
              </a:ext>
            </a:extLst>
          </p:cNvPr>
          <p:cNvSpPr>
            <a:spLocks noGrp="1"/>
          </p:cNvSpPr>
          <p:nvPr>
            <p:ph idx="1"/>
          </p:nvPr>
        </p:nvSpPr>
        <p:spPr>
          <a:xfrm>
            <a:off x="1191966" y="2965593"/>
            <a:ext cx="6611012" cy="2941544"/>
          </a:xfrm>
        </p:spPr>
        <p:txBody>
          <a:bodyPr>
            <a:normAutofit fontScale="92500" lnSpcReduction="10000"/>
          </a:bodyPr>
          <a:lstStyle/>
          <a:p>
            <a:r>
              <a:rPr lang="pl-PL" sz="2400" b="0" i="0" dirty="0">
                <a:effectLst/>
                <a:latin typeface="FacebookEmoji"/>
              </a:rPr>
              <a:t>Jan Zieja na wszystkich etapach życia występował w imieniu najsłabszych, krzywdzonych, prześladowanych, a zarazem – przeciw nienawiści, która rodzi się zwykle za sprawą doświadczanych represji. Sprawiedliwej postawie księdza towarzyszyła odwaga formułowania swych racji, co przysparzało mu niemałych trudności nie tylko ze strony zideologizowanego państwa powojennego, ale i własnego Kościoła. Ks. Zieja – „żywy dowód na istnienie Boga” – staje się uosobieniem Prawdy.</a:t>
            </a:r>
            <a:endParaRPr lang="pl-PL" sz="2400" dirty="0"/>
          </a:p>
        </p:txBody>
      </p:sp>
    </p:spTree>
    <p:extLst>
      <p:ext uri="{BB962C8B-B14F-4D97-AF65-F5344CB8AC3E}">
        <p14:creationId xmlns:p14="http://schemas.microsoft.com/office/powerpoint/2010/main" val="299626302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1229</Words>
  <Application>Microsoft Office PowerPoint</Application>
  <PresentationFormat>Panoramiczny</PresentationFormat>
  <Paragraphs>73</Paragraphs>
  <Slides>27</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27</vt:i4>
      </vt:variant>
    </vt:vector>
  </HeadingPairs>
  <TitlesOfParts>
    <vt:vector size="34" baseType="lpstr">
      <vt:lpstr>Arial</vt:lpstr>
      <vt:lpstr>Calibri</vt:lpstr>
      <vt:lpstr>Calibri Light</vt:lpstr>
      <vt:lpstr>FacebookEmoji</vt:lpstr>
      <vt:lpstr>Google Sans</vt:lpstr>
      <vt:lpstr>Whitney</vt:lpstr>
      <vt:lpstr>Motyw pakietu Office</vt:lpstr>
      <vt:lpstr>SPRAWIEDLIWI BEZ GRANIC</vt:lpstr>
      <vt:lpstr>Sprawiedliwi </vt:lpstr>
      <vt:lpstr>Jan Zieja </vt:lpstr>
      <vt:lpstr>Kapelan </vt:lpstr>
      <vt:lpstr>Kiedy się z czymś nie zgadzał, reagował.</vt:lpstr>
      <vt:lpstr>Komitet Obrony Robotników</vt:lpstr>
      <vt:lpstr>Reguły postępowania</vt:lpstr>
      <vt:lpstr>Rekolekcje 1940r.</vt:lpstr>
      <vt:lpstr>,,Żywy dowód na istnienie Boga”</vt:lpstr>
      <vt:lpstr>Ks. Wojciech Adalbert Zink</vt:lpstr>
      <vt:lpstr>Aresztowanie  prymasa Wyszyńskiego </vt:lpstr>
      <vt:lpstr>Pochodzenie</vt:lpstr>
      <vt:lpstr>Działalność</vt:lpstr>
      <vt:lpstr>Uwięzienie</vt:lpstr>
      <vt:lpstr>Sprawiedliwy …</vt:lpstr>
      <vt:lpstr>Uhonorowanie</vt:lpstr>
      <vt:lpstr>Alina Pienkowska</vt:lpstr>
      <vt:lpstr>Pochodzenie</vt:lpstr>
      <vt:lpstr>Pielęgniarka </vt:lpstr>
      <vt:lpstr>Wolne Związki Zawodowe Wybrzeża.</vt:lpstr>
      <vt:lpstr>Działalność Opozycyjna </vt:lpstr>
      <vt:lpstr>Strajk w Stoczni Gdańskiej</vt:lpstr>
      <vt:lpstr>Areszt</vt:lpstr>
      <vt:lpstr>Solidarność </vt:lpstr>
      <vt:lpstr>Śmierć </vt:lpstr>
      <vt:lpstr>Odznaczenia i wyróżnienia </vt:lpstr>
      <vt:lpstr>Dziękuję za uwagę  K.Oleś kl.V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SPRAWIEDLIWI BEZ GRANIC</dc:title>
  <dc:creator>Kinga Oleś</dc:creator>
  <cp:lastModifiedBy>MARTA GOŁUSZKA</cp:lastModifiedBy>
  <cp:revision>4</cp:revision>
  <dcterms:created xsi:type="dcterms:W3CDTF">2021-03-07T20:09:31Z</dcterms:created>
  <dcterms:modified xsi:type="dcterms:W3CDTF">2021-03-08T17:14:09Z</dcterms:modified>
</cp:coreProperties>
</file>