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EA3239-0E46-41AB-9303-BDFA690E3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BE36A9-A5B6-48B2-A824-96A662AC4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4DC075-0BC2-43AE-BEEF-3C1AF33C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B7BB0B-C461-44DE-9FAA-1C595F1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A3B71E-E3A6-4E73-B5E5-C6141891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3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2832F-CA83-404D-891D-5017D2F0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D8C5831-D870-4BE0-84CB-F1D0EAB0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04E544-09DA-4FF6-840D-F870A82D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AAF047-F0C7-4445-AE1A-561716CF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34824D-0A7F-41FE-BFBA-2845CCE4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99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BA8EF54-2EBF-4800-8183-87CC89845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D3F4E4-1C30-4F80-A51F-BB25780B5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12701D-6010-4B00-BF60-516F46A6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4468DE-8FD6-404D-AF87-EF5E95F8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4F37F3-FADC-469F-9487-1D73C6BF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21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0ADF5-C93D-440F-B03B-DBC7768D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E1F643-47D4-4A3C-91C5-42219F79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D0E6BF-A31A-4265-AE83-49F5A260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9D975-81DA-4FC5-93AE-C8CDA525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E562F8-0EE3-4A13-9F4B-E06E279C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927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99A8C-05D5-47BB-8D97-B93EDBD8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5C5002-4F8E-402B-9647-6D5CE5BF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3572A7-87A0-4885-8C18-48C7581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10273F-4DE7-45B0-8E7C-EBC6B7AD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4311E9-ADBB-49AD-9A2E-15FB53EA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2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5BAE22-25C3-4C7A-8958-1973502C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3E6798-9E30-4FF9-ABD6-ED2851935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BE253A-673A-4598-99A3-7A22BE09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14294F-EA12-443F-927E-129CA1C9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45BB61-4C85-45E8-985E-4ED85B22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BDC32C-F7BB-4D80-9CD2-4C8334B6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5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17735-8A8E-41EF-B4C2-40CBD08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65D549-68AA-4892-9380-5DF780CD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BC38D8-0B35-4382-A035-ED92F0BA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CC7FBE-D87C-49A1-9776-23D1F5799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E889C9-7309-4D0E-B9EE-8F9AF837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18B4957-7446-4EC6-BB16-68FDE92A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8009DD-CE20-49BE-9C03-CDB0A868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BA4B18-7008-4B32-921E-E56C0187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3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02B7A-2842-48E4-9CEE-C58C3157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EFCFBC5-6BF0-445C-AD6F-658B563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26F04D-3196-4183-894D-67EF402F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FFF3B0-BF3D-4BB5-BE30-CC15AFF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75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5D7ABB-8A92-4B31-9D75-E99628EE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E1516E1-CEA0-4BE0-B8E6-F6C2E41E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B545AF-DAFE-483E-9D99-B36A846C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5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261D4-CBC2-47E9-8374-F3660E1C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EE4B88-3869-4D87-8283-BB1591BB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6B9F79-E27A-4F42-B1E2-3863A8F6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66C9F6-1DD9-4BBE-810C-8AC3432C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C263D9-7A1D-4654-B274-93229599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778273-2811-4769-B60B-C9C58AED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0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9247D-7335-412D-AED1-D16686DA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A37F447-4BBF-4BC3-9A4D-217EEE09E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FF1988-9CBF-4F3D-A28C-9F528B62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750F07-191A-4A78-9B31-916F2046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F4AC26-3D97-48C6-8FB0-E9CD11F8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F86A0B-98B6-4AD9-91DB-838DD5D8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967DEE8-B425-474D-8448-1F0BEA3A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6E8852-F5BC-4788-9021-FFD8C233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7C46BB-6807-493C-9C9F-6DFC214A9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F5C2-C6A4-41F4-8B16-E0AA5ED30A69}" type="datetimeFigureOut">
              <a:rPr lang="pl-PL" smtClean="0"/>
              <a:t>28.02.2021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B9C7BA-0895-42A3-9631-7A1404A4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3966AB-3C58-4CB4-98C8-FDB58100B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357C-01C1-4148-A39B-914EEA866D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70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DD3BA-9DB4-4779-93D0-944AA9E97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bg1"/>
          </a:solidFill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Rotmistrz </a:t>
            </a:r>
            <a:r>
              <a:rPr lang="pl-PL" b="1" i="0" dirty="0">
                <a:solidFill>
                  <a:srgbClr val="363636"/>
                </a:solidFill>
                <a:effectLst/>
                <a:latin typeface="Arial Black" panose="020B0A04020102020204" pitchFamily="34" charset="0"/>
              </a:rPr>
              <a:t>Witold Pilecki</a:t>
            </a:r>
            <a:br>
              <a:rPr lang="pl-PL" b="1" i="0" dirty="0">
                <a:solidFill>
                  <a:srgbClr val="363636"/>
                </a:solidFill>
                <a:effectLst/>
                <a:latin typeface="IBM Plex Serif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641813-1BF1-487F-915B-A82AF3F1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29000"/>
            <a:ext cx="12191999" cy="3429000"/>
          </a:xfrm>
          <a:solidFill>
            <a:srgbClr val="FF0000"/>
          </a:solidFill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813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15AA1-8B88-4CF4-A7DA-87CBB661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 b="1">
                <a:solidFill>
                  <a:srgbClr val="FFFFFF"/>
                </a:solidFill>
              </a:rPr>
              <a:t>Porucznik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EFAE81-2F6F-41FC-BE14-FACDE51A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3600" b="0" i="0" dirty="0">
                <a:effectLst/>
                <a:latin typeface="FacebookEmoji"/>
              </a:rPr>
              <a:t>  </a:t>
            </a:r>
            <a:r>
              <a:rPr lang="pl-PL" sz="3200" b="0" i="0" dirty="0">
                <a:effectLst/>
                <a:latin typeface="FacebookEmoji"/>
              </a:rPr>
              <a:t>Opracowywał pierwsze sprawozdania o ludobójstwie w Auschwitz przesyłane przez pralnicze komando                                  do dowództwa w Warszawie i przez komórkę "Anna" w Szwecji dalej na Zachód. Jako więzień obozu,                            w listopadzie 1941 został awansowany do stopnia porucznika przez gen. Stefana Grota-Roweckiego.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6627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33617-C2D5-4DAF-97BC-D8CBDDE95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6" r="-1" b="1952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41F507-D3C1-4139-82BA-4A517644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l-PL" sz="3600"/>
              <a:t>Ucieczka z Auschwitz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8C66B-AC3E-468C-9829-B5D747F3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pl-PL" sz="1800"/>
              <a:t>W nocy z 26 na 27 kwietnia 1943 Pilecki zdołał uciec z obozu wraz z dwoma współwięźniami, byli to Jan Redzej i Edward Ciesielski.</a:t>
            </a:r>
          </a:p>
          <a:p>
            <a:r>
              <a:rPr lang="pl-PL" sz="1800" b="0" i="0">
                <a:effectLst/>
                <a:latin typeface="FacebookEmoji"/>
              </a:rPr>
              <a:t>11 listopada 1943 został awansowany do stopnia rotmistrza.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67296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C7450-CD1D-42ED-A5BE-1449AA91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Powstanie warszawskie i PSZ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4833BF-63A8-403B-BB56-766B22BF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i="0" dirty="0">
                <a:solidFill>
                  <a:srgbClr val="000000"/>
                </a:solidFill>
                <a:effectLst/>
                <a:latin typeface="FacebookEmoji"/>
              </a:rPr>
              <a:t>Brał czynny udział w powstaniu </a:t>
            </a:r>
            <a:r>
              <a:rPr lang="pl-PL" dirty="0">
                <a:solidFill>
                  <a:srgbClr val="000000"/>
                </a:solidFill>
                <a:latin typeface="FacebookEmoji"/>
              </a:rPr>
              <a:t>w</a:t>
            </a:r>
            <a:r>
              <a:rPr lang="pl-PL" b="0" i="0" dirty="0">
                <a:solidFill>
                  <a:srgbClr val="000000"/>
                </a:solidFill>
                <a:effectLst/>
                <a:latin typeface="FacebookEmoji"/>
              </a:rPr>
              <a:t>arszawskim. Początkowo walczył jako zwykły strzelec w kompanii "Warszawianka", później dowodził jednym z oddziałów zgrupowania Chrobry II, w tzw. Reducie Witolda (dawna siedziba redakcji "Rzeczypospolitej"). W latach 1944-1945 był w niewoli niemieckiej w stalagu 344 Lamsdorf. Po wyzwoleniu stalagu walczy w 2 Korpusie Polskim we Włoszech, w październiku 1945,                    na osobisty rozkaz gen. Władysława Andersa wrócił do Polski,                          by prowadzić w Polsce działalność wywiadowczą na rzecz 2 Korpusu.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59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73BA72-906C-49E9-B706-8BE644B2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5600">
                <a:solidFill>
                  <a:srgbClr val="FFFFFF"/>
                </a:solidFill>
              </a:rPr>
              <a:t>Dalsza działalność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33294-6526-4B7A-8A3A-D8081C03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8879"/>
            <a:ext cx="5628067" cy="7096772"/>
          </a:xfrm>
        </p:spPr>
        <p:txBody>
          <a:bodyPr anchor="ctr">
            <a:normAutofit/>
          </a:bodyPr>
          <a:lstStyle/>
          <a:p>
            <a:r>
              <a:rPr lang="pl-PL" sz="2400" b="0" i="0" dirty="0">
                <a:solidFill>
                  <a:schemeClr val="tx1">
                    <a:alpha val="80000"/>
                  </a:schemeClr>
                </a:solidFill>
                <a:effectLst/>
                <a:latin typeface="FacebookEmoji"/>
              </a:rPr>
              <a:t>Jesienią 1945 roku zorganizował siatkę wywiadowczą i rozpoczął zbieranie informacji wywiadowczych o sytuacji w Polsce, w tym o żołnierzach AK i 2 Korpusu, którzy byli więzieni w obozach NKWD i deportowani przez Sowietów na Syberię. W późniejszym śledztwie wskazał też zorganizowane w Warszawie trzy magazyny broni. Prowadził również wywiad w MON i MSZ. Nie zareagował na rozkaz Andersa polecający mu opuszczenie Polski, w związku z zagrożeniem aresztowaniem. Rozważał skorzystanie z tak zwanej amnestii w 1947, ostatecznie postanowił jednak nie ujawniać się.</a:t>
            </a:r>
            <a:endParaRPr lang="pl-PL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1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C6F9F4-BB3B-4332-8219-405C719B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pl-PL" dirty="0"/>
              <a:t>Areszt </a:t>
            </a:r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7A28C8-23ED-4FAC-83C8-901FF3D9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0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20FA09-5F77-4826-B074-2F67073C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FacebookEmoji"/>
              </a:rPr>
              <a:t>8 maja 1947 został aresztowany.          W areszcie był torturowany przez funkcjonariuszy Urzędu Bezpieczeństwa. </a:t>
            </a:r>
          </a:p>
          <a:p>
            <a:pPr marL="0" indent="0" algn="just">
              <a:buNone/>
            </a:pPr>
            <a:r>
              <a:rPr lang="pl-PL" sz="2000" b="0" i="0" dirty="0">
                <a:effectLst/>
                <a:latin typeface="FacebookEmoji"/>
              </a:rPr>
              <a:t>W trakcie ostatniego, jak się później okazało, widzenia z żoną, wyznał jej w tym kontekście: Oświęcim to była igraszka. Ostatecznie został oskarżony o działalność wywiadowczą na rzecz rządu RP na emigracji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1882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2317C-0341-495B-8DB7-D5867FD3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dirty="0"/>
              <a:t>Śmierć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D7CFD3-D285-4974-82D3-4B80EE3C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pl-PL" sz="2400" b="0" i="0" dirty="0">
                <a:effectLst/>
                <a:latin typeface="FacebookEmoji"/>
              </a:rPr>
              <a:t>15 maja 1948 roku rotmistrz został skazany na karę śmierci i wkrótce stracony. </a:t>
            </a:r>
          </a:p>
          <a:p>
            <a:pPr algn="just"/>
            <a:r>
              <a:rPr lang="pl-PL" sz="2400" b="0" i="0" dirty="0">
                <a:effectLst/>
                <a:latin typeface="FacebookEmoji"/>
              </a:rPr>
              <a:t>Wyrok wykonano w dniu 25 maja 1948 roku więzieniu mokotowskim na Rakowieckiej, poprzez strzał w tył głowy. Witold Pilecki pozostawił żonę, córkę i syna. </a:t>
            </a:r>
          </a:p>
          <a:p>
            <a:pPr algn="just"/>
            <a:r>
              <a:rPr lang="pl-PL" sz="2400" b="0" i="0" dirty="0">
                <a:effectLst/>
                <a:latin typeface="FacebookEmoji"/>
              </a:rPr>
              <a:t>Jego miejsce pochówku jest nieznane, grabarze z UB zakopali zwłoki prawdopodobnie na 'wysypisku śmieci' lub Kwaterze na Łączce, gdzie potajemnie chowano ofiary UB ,by pamięć w Polsce po nich zginęła. Oprócz zbiorowej mogiły na Kwaterze "Na Łączce" istnieje rodzinny grób symboliczny. </a:t>
            </a:r>
          </a:p>
          <a:p>
            <a:pPr algn="just"/>
            <a:r>
              <a:rPr lang="pl-PL" sz="2400" b="0" i="0" dirty="0">
                <a:effectLst/>
                <a:latin typeface="FacebookEmoji"/>
              </a:rPr>
              <a:t>Wszelkie informacje o dokonaniach i losie Pileckiego podlegały w PRL-u cenzurze</a:t>
            </a:r>
            <a:r>
              <a:rPr lang="pl-PL" sz="2400" dirty="0">
                <a:latin typeface="FacebookEmoji"/>
              </a:rPr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3075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2D80CCD-4EDD-42D3-9B33-BAFB3CF2D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74" b="87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0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C56C46-A0ED-4352-9F9D-B1F4B532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4" name="Picture 4" descr="Rotmistrz Witold Pilecki - ppt pobierz">
            <a:extLst>
              <a:ext uri="{FF2B5EF4-FFF2-40B4-BE49-F238E27FC236}">
                <a16:creationId xmlns:a16="http://schemas.microsoft.com/office/drawing/2014/main" id="{14814F4D-9738-4356-A0C4-C46F9E77D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9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DA426F-7EB3-471C-8BA8-DD9F4FAC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pl-PL" sz="4000"/>
              <a:t>Pamięć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F08C16-B1DB-4CFD-B881-7FEE2A738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" r="1" b="82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E8E0B-5146-4149-A0CE-B0F81924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FacebookEmoji"/>
              </a:rPr>
              <a:t>Wiele osób oraz instytucji zaangażowało się w uczczenie jego pamięci. </a:t>
            </a:r>
          </a:p>
          <a:p>
            <a:pPr marL="0" indent="0" algn="just">
              <a:buNone/>
            </a:pPr>
            <a:r>
              <a:rPr lang="pl-PL" sz="2000" b="0" i="0" dirty="0">
                <a:effectLst/>
                <a:latin typeface="FacebookEmoji"/>
              </a:rPr>
              <a:t>Wiele szkół przyjęło go za swojego patrona,                                        w Oświęcimiu, jego imieniem nazwano osiedle, w Białymstoku i w Warszawie ulicę,</a:t>
            </a:r>
          </a:p>
          <a:p>
            <a:pPr marL="0" indent="0" algn="just">
              <a:buNone/>
            </a:pPr>
            <a:r>
              <a:rPr lang="pl-PL" sz="2000" b="0" i="0" dirty="0">
                <a:effectLst/>
                <a:latin typeface="FacebookEmoji"/>
              </a:rPr>
              <a:t> a w Opolu rondo. We wrześniu 2008 roku                    w Wieluniu odsłonięto jego pomnik.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107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4DB205DC-FA8A-4B0D-A7EC-2F2495650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91" b="1655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EE0C44-C58C-44C5-8DE8-E5BA1385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Honorowy Obywatel</a:t>
            </a:r>
            <a:br>
              <a:rPr lang="pl-PL" sz="3600" dirty="0"/>
            </a:br>
            <a:endParaRPr lang="pl-PL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2B689-4BC2-498B-84EA-05103302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b="0" i="0" dirty="0">
                <a:effectLst/>
                <a:latin typeface="FacebookEmoji"/>
              </a:rPr>
              <a:t>W dniu 28 maja 2009 r. Rada Miasta</a:t>
            </a:r>
            <a:r>
              <a:rPr lang="pl-PL" sz="1800" u="sng" dirty="0">
                <a:latin typeface="FacebookEmoji"/>
              </a:rPr>
              <a:t> </a:t>
            </a:r>
            <a:r>
              <a:rPr lang="pl-PL" sz="1800" b="0" i="0" dirty="0">
                <a:effectLst/>
                <a:latin typeface="FacebookEmoji"/>
              </a:rPr>
              <a:t>Warszawy nadała rotmistrzowi Witoldowi Pileckiemu pośmiertnie tytuł Honorowego Obywatela Miasta</a:t>
            </a:r>
            <a:r>
              <a:rPr lang="pl-PL" sz="1800" u="sng" dirty="0">
                <a:latin typeface="FacebookEmoji"/>
              </a:rPr>
              <a:t> </a:t>
            </a:r>
            <a:r>
              <a:rPr lang="pl-PL" sz="1800" b="0" i="0" dirty="0">
                <a:effectLst/>
                <a:latin typeface="FacebookEmoji"/>
              </a:rPr>
              <a:t>Warszawy w upamiętnieniu jego zasług dla Ojczyzny.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731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CD97E9-EF73-4832-9C83-A24C34FB6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236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363FF6-675C-4501-AE2C-6355BB5F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Rodzina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31C15-BFCB-4840-B288-FF98DB4E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1"/>
            <a:ext cx="6493695" cy="5792137"/>
          </a:xfrm>
        </p:spPr>
        <p:txBody>
          <a:bodyPr anchor="ctr">
            <a:normAutofit/>
          </a:bodyPr>
          <a:lstStyle/>
          <a:p>
            <a:r>
              <a:rPr lang="pl-PL" b="1" i="0" dirty="0">
                <a:solidFill>
                  <a:srgbClr val="FFFFFF"/>
                </a:solidFill>
                <a:effectLst/>
                <a:latin typeface="IBM Plex Serif"/>
              </a:rPr>
              <a:t>Witold Pilecki</a:t>
            </a:r>
            <a:r>
              <a:rPr lang="pl-PL" b="0" i="0" dirty="0">
                <a:solidFill>
                  <a:srgbClr val="FFFFFF"/>
                </a:solidFill>
                <a:effectLst/>
                <a:latin typeface="IBM Plex Serif"/>
              </a:rPr>
              <a:t> urodził się 13 maja 1901 r.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IBM Plex Serif"/>
              </a:rPr>
              <a:t> Ojciec Witolda, Julian Pilecki po ukończeniu studiów w Instytucie Leśnym w Petersburgu, przyjął posadę leśnika na północy Rosji w Karelii. Pochodził z rodziny </a:t>
            </a:r>
            <a:r>
              <a:rPr lang="pl-PL" dirty="0">
                <a:solidFill>
                  <a:srgbClr val="FFFFFF"/>
                </a:solidFill>
                <a:latin typeface="IBM Plex Serif"/>
              </a:rPr>
              <a:t>szlacheckiej pieczętującej się herbem Leliwa .</a:t>
            </a:r>
            <a:r>
              <a:rPr lang="pl-PL" b="0" i="0" dirty="0">
                <a:solidFill>
                  <a:srgbClr val="FFFFFF"/>
                </a:solidFill>
                <a:effectLst/>
                <a:latin typeface="IBM Plex Serif"/>
              </a:rPr>
              <a:t>Po wstąpieniu w związek małżeński z Ludwiką Osiecimską zamieszkali w </a:t>
            </a:r>
            <a:r>
              <a:rPr lang="pl-PL" b="0" i="0" dirty="0" err="1">
                <a:solidFill>
                  <a:srgbClr val="FFFFFF"/>
                </a:solidFill>
                <a:effectLst/>
                <a:latin typeface="IBM Plex Serif"/>
              </a:rPr>
              <a:t>Ołońcu</a:t>
            </a:r>
            <a:r>
              <a:rPr lang="pl-PL" b="0" i="0" dirty="0">
                <a:solidFill>
                  <a:srgbClr val="FFFFFF"/>
                </a:solidFill>
                <a:effectLst/>
                <a:latin typeface="IBM Plex Serif"/>
              </a:rPr>
              <a:t>. Tam urodziło się im pięcioro dzieci: Maria, Józef (zmarł w wieku 5 lat), Witold, Wanda i Jerzy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IBM Plex Serif"/>
              </a:rPr>
              <a:t>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658F0-3397-4696-90BC-B68EDAE02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B21F63-6F69-4FCD-AF05-1A4D4BF2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dirty="0"/>
              <a:t>Dziękuję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A8C48B-4CD9-414C-B5CC-3B9FAC4AB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pl-PL" sz="2000" dirty="0"/>
              <a:t>Krzysztof Oleś kl. 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B5D09C-77B7-4871-A5C1-E9C18895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261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2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ACD06931-678E-4784-9BF2-D868F959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r>
              <a:rPr lang="pl-PL" sz="2400" dirty="0">
                <a:solidFill>
                  <a:srgbClr val="FEFFFF"/>
                </a:solidFill>
              </a:rPr>
              <a:t>Rodzina</a:t>
            </a: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oobrony kresowe w walce o granice przyszłej Rzeczypospolitej - Witold  Pilecki - Przystanek Historia">
            <a:extLst>
              <a:ext uri="{FF2B5EF4-FFF2-40B4-BE49-F238E27FC236}">
                <a16:creationId xmlns:a16="http://schemas.microsoft.com/office/drawing/2014/main" id="{BA679EF5-BC62-4B9C-85E9-8D4E4F393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BBCB6F5-FD64-43FE-AA9B-DB18A60F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Młodość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68B737-652A-4183-8058-E41349F1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pl-PL" sz="1900" b="0" i="0" dirty="0">
                <a:solidFill>
                  <a:srgbClr val="000000"/>
                </a:solidFill>
                <a:effectLst/>
                <a:latin typeface="IBM Plex Serif"/>
              </a:rPr>
              <a:t>Witold rozpoczął naukę w szkole handlowej - tzw. gimnazjum komercyjnym.                             Po rozpoczęciu nauki związał się też                                 z nielegalnie działającym skautingiem. </a:t>
            </a:r>
          </a:p>
          <a:p>
            <a:pPr algn="just"/>
            <a:r>
              <a:rPr lang="pl-PL" sz="1900" b="0" i="0" dirty="0">
                <a:solidFill>
                  <a:srgbClr val="000000"/>
                </a:solidFill>
                <a:effectLst/>
                <a:latin typeface="FacebookEmoji"/>
              </a:rPr>
              <a:t>Od 1910 Pileccy mieszkali w Wilnie, gdzie Witold uczył się w szkole handlowej.            W 1914 r. należał do zakazanego przez władze rosyjskie harcerstwa (w 1916 założył własną drużynę). Z raportu Komendy Harcerskiej w Kownie z 1919 wynika, że był drużynowym VIII drużyny im. Adama Mickiewicza w Wilnie. Maturę zdał w 1921 roku. </a:t>
            </a:r>
            <a:endParaRPr lang="pl-PL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DA06D8-0799-46F3-B825-28859120C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3" r="9090" b="634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EDA816-087C-4448-872B-9C354958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Wojna Polsko-Bolszewicka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30F2A-5685-4759-81E6-1D66175B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724781" cy="4025646"/>
          </a:xfrm>
        </p:spPr>
        <p:txBody>
          <a:bodyPr anchor="t">
            <a:normAutofit/>
          </a:bodyPr>
          <a:lstStyle/>
          <a:p>
            <a:pPr algn="just"/>
            <a:r>
              <a:rPr lang="pl-PL" sz="1800" b="0" i="0" dirty="0">
                <a:effectLst/>
                <a:latin typeface="FacebookEmoji"/>
              </a:rPr>
              <a:t>W latach 1918-1921 służył w Wojsku Polskim, walczył podczas wojny z bolszewikami. Jako kawalerzysta brał udział w obronie Grodna.                    5 sierpnia 1920 wstąpił do 211 pułku ułanów                 i w jego szeregach walczył w bitwie warszawskiej i brał udział w wyzwoleniu Wilna. Dwukrotnie odznaczony został Krzyżem Walecznych. Po wojnie zdemobilizowany.                     W 1934 był podporucznikiem rezerwy ze starszeństwem z 1 lipca 1925 i 300 lokatą. Pozostawał na ewidencji Powiatowej Komendy Uzupełnień w Lidzie z przydziałem mobilizacyjnym do 26 Pułku Ułanów Wielkopolskich w Baranowiczach.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421514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3DE6E5-29E8-4426-B161-4DF45402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Małżeństwo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59E4EF-B424-4DE0-981E-1070B72D3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268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C839F-93CE-47B7-BEBD-85F56DA0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just"/>
            <a:r>
              <a:rPr lang="pl-PL" sz="2200" b="0" i="0" dirty="0">
                <a:effectLst/>
                <a:latin typeface="IBM Plex Serif"/>
              </a:rPr>
              <a:t>W 1929 r. Witold Pilecki poznał Marię Ostrowską, młodą nauczycielkę miejscowej szkoły, pochodzącą z Ostrowi Mazowieckiej. 7 kwietnia 1931 r Maria                   i Witold zawarli związek małżeński i zamieszkali                    w Skurczach, gdzie urodził się im syn, a następnie córka.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305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F27CBF-2CEC-44D1-8DB9-7C054DF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II wojna światowa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A019D-F020-4690-B8F2-1FB7A83A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48847"/>
            <a:ext cx="5433257" cy="589061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0" i="0" dirty="0">
                <a:solidFill>
                  <a:schemeClr val="bg1"/>
                </a:solidFill>
                <a:effectLst/>
                <a:latin typeface="FacebookEmoji"/>
              </a:rPr>
              <a:t>W sierpniu 1939 został ponownie zmobilizowany. Walczył                                w kampanii wrześniowej jako dowódca plutonu w szwadronie kawalerii dywizyjnej 19 Dywizji Piechoty Armii "Prusy",                                 a następnie w 41 Dywizji Piechoty na przedmościu rumuńskim.                     Pod jego dowództwem w trakcie prowadzonych walk ułani zniszczyli 7 niemieckich czołgów oraz                         3 samoloty. Ostatnie walki jego oddział prowadził jako jednostka partyzancka. Pilecki rozwiązał swój pluton 17 października 1939 roku               i przeszedł do konspiracji</a:t>
            </a:r>
            <a:r>
              <a:rPr lang="pl-PL" sz="2200" b="0" i="0" dirty="0">
                <a:solidFill>
                  <a:schemeClr val="bg1"/>
                </a:solidFill>
                <a:effectLst/>
                <a:latin typeface="FacebookEmoji"/>
              </a:rPr>
              <a:t>.</a:t>
            </a:r>
            <a:endParaRPr lang="pl-PL" sz="22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50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BF22D8-229E-4551-858D-E0DF1F83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Konspiracja i pobyt w Auschwitz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95E15-DDB3-4F19-98AF-52D34A0F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190" y="1352301"/>
            <a:ext cx="6916810" cy="5629523"/>
          </a:xfrm>
        </p:spPr>
        <p:txBody>
          <a:bodyPr anchor="ctr">
            <a:normAutofit/>
          </a:bodyPr>
          <a:lstStyle/>
          <a:p>
            <a:pPr algn="just"/>
            <a:r>
              <a:rPr lang="pl-PL" sz="1800" b="0" i="0" dirty="0">
                <a:solidFill>
                  <a:srgbClr val="FEFFFF"/>
                </a:solidFill>
                <a:effectLst/>
                <a:latin typeface="IBM Plex Serif"/>
              </a:rPr>
              <a:t>W nocy 5/6 września niemiecki XVI Korpus pancerny rozbił polską dywizję, więc rozproszeni żołnierze, wśród których był także Pilecki, po przejściu Wisły włączyli się w szeregi odtwarzanej 41 Dywizji Piechoty Rezerwy. Komendantem kawalerii dywizyjnej mianowano mjr. Jana Włodarkiewicza, a jego zastępcą został ppor. Witold Pilecki.</a:t>
            </a:r>
          </a:p>
          <a:p>
            <a:pPr algn="just"/>
            <a:r>
              <a:rPr lang="pl-PL" sz="1800" b="0" i="0" dirty="0">
                <a:solidFill>
                  <a:srgbClr val="FEFFFF"/>
                </a:solidFill>
                <a:effectLst/>
                <a:latin typeface="IBM Plex Serif"/>
              </a:rPr>
              <a:t>Utworzyli oni organizację wojskową – Tajną Armię Polską </a:t>
            </a:r>
          </a:p>
          <a:p>
            <a:pPr algn="just"/>
            <a:r>
              <a:rPr lang="pl-PL" sz="1800" b="0" i="0" dirty="0">
                <a:solidFill>
                  <a:srgbClr val="FEFFFF"/>
                </a:solidFill>
                <a:effectLst/>
                <a:latin typeface="FacebookEmoji"/>
              </a:rPr>
              <a:t>W 1940 roku, Pilecki przedstawił swoim przełożony plan przedostania się do niemieckiego obozu koncentracyjnego Auschwitz, w celu zebrania od wewnątrz informacji wywiadowczych na temat jego funkcjonowania i zorganizowania ruchu oporu. W tym czasie niewiele było wiadomo o warunkach panujących w obozie. Nauczył się życiorysu nieujawnionego Niemcom polskiego żołnierza, by jako Tomasz Serafiński stworzyć dla gestapo powód do zesłania do obozu zagłady. 19 września 1940 podczas łapanki wszedł w kocioł łapanki w bloku przy al. Wojska Polskiego 40 (gdzie znajduje się pamiątkowa tablica), by dostać się do obozu Auschwitz (w Oświęcimiu) i zdobyć informacje o panujących w nim warunkach. Do obozu trafił w nocy z 21 na 22 września 1940 roku wraz z tzw. drugim transportem warszawskim</a:t>
            </a:r>
            <a:r>
              <a:rPr lang="pl-PL" sz="1500" b="0" i="0" dirty="0">
                <a:solidFill>
                  <a:srgbClr val="FEFFFF"/>
                </a:solidFill>
                <a:effectLst/>
                <a:latin typeface="FacebookEmoji"/>
              </a:rPr>
              <a:t>.</a:t>
            </a:r>
            <a:endParaRPr lang="pl-PL" sz="15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3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098" name="Picture 2" descr="Jak Witold Pilecki dostał się na ochotnika do Auschwitz? | Portal  historyczny Histmag.org - historia dla każdego!">
            <a:extLst>
              <a:ext uri="{FF2B5EF4-FFF2-40B4-BE49-F238E27FC236}">
                <a16:creationId xmlns:a16="http://schemas.microsoft.com/office/drawing/2014/main" id="{7A47424C-CAFF-40C8-843F-D7462C5A6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574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1090</Words>
  <Application>Microsoft Office PowerPoint</Application>
  <PresentationFormat>Panoramiczny</PresentationFormat>
  <Paragraphs>46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FacebookEmoji</vt:lpstr>
      <vt:lpstr>IBM Plex Serif</vt:lpstr>
      <vt:lpstr>Impact</vt:lpstr>
      <vt:lpstr>Motyw pakietu Office</vt:lpstr>
      <vt:lpstr>Rotmistrz Witold Pilecki </vt:lpstr>
      <vt:lpstr>Rodzina</vt:lpstr>
      <vt:lpstr>Prezentacja programu PowerPoint</vt:lpstr>
      <vt:lpstr>Młodość</vt:lpstr>
      <vt:lpstr>Wojna Polsko-Bolszewicka</vt:lpstr>
      <vt:lpstr>Małżeństwo</vt:lpstr>
      <vt:lpstr>II wojna światowa</vt:lpstr>
      <vt:lpstr>Konspiracja i pobyt w Auschwitz</vt:lpstr>
      <vt:lpstr>Prezentacja programu PowerPoint</vt:lpstr>
      <vt:lpstr>Porucznik</vt:lpstr>
      <vt:lpstr>Ucieczka z Auschwitz </vt:lpstr>
      <vt:lpstr>Powstanie warszawskie i PSZ</vt:lpstr>
      <vt:lpstr>Dalsza działalność</vt:lpstr>
      <vt:lpstr>Areszt </vt:lpstr>
      <vt:lpstr>Śmierć</vt:lpstr>
      <vt:lpstr>Prezentacja programu PowerPoint</vt:lpstr>
      <vt:lpstr>Prezentacja programu PowerPoint</vt:lpstr>
      <vt:lpstr>Pamięć</vt:lpstr>
      <vt:lpstr>Honorowy Obywatel </vt:lpstr>
      <vt:lpstr>Dziękuję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rtm. Witold Pilecki</dc:title>
  <dc:creator>Kinga Oleś</dc:creator>
  <cp:lastModifiedBy>MARTA GOŁUSZKA</cp:lastModifiedBy>
  <cp:revision>6</cp:revision>
  <dcterms:created xsi:type="dcterms:W3CDTF">2021-02-27T13:43:54Z</dcterms:created>
  <dcterms:modified xsi:type="dcterms:W3CDTF">2021-02-28T13:12:58Z</dcterms:modified>
</cp:coreProperties>
</file>