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4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FDC666E-B57F-4ACE-9D42-25E7D7C62CA9}" type="datetimeFigureOut">
              <a:rPr lang="pl-PL" smtClean="0"/>
              <a:pPr/>
              <a:t>2020-05-11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057A0F2-385C-4194-B0C4-66D20BE87DA2}"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FDC666E-B57F-4ACE-9D42-25E7D7C62CA9}" type="datetimeFigureOut">
              <a:rPr lang="pl-PL" smtClean="0"/>
              <a:pPr/>
              <a:t>2020-05-11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057A0F2-385C-4194-B0C4-66D20BE87DA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FDC666E-B57F-4ACE-9D42-25E7D7C62CA9}" type="datetimeFigureOut">
              <a:rPr lang="pl-PL" smtClean="0"/>
              <a:pPr/>
              <a:t>2020-05-11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8057A0F2-385C-4194-B0C4-66D20BE87DA2}"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FDC666E-B57F-4ACE-9D42-25E7D7C62CA9}" type="datetimeFigureOut">
              <a:rPr lang="pl-PL" smtClean="0"/>
              <a:pPr/>
              <a:t>2020-05-11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057A0F2-385C-4194-B0C4-66D20BE87DA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FDC666E-B57F-4ACE-9D42-25E7D7C62CA9}" type="datetimeFigureOut">
              <a:rPr lang="pl-PL" smtClean="0"/>
              <a:pPr/>
              <a:t>2020-05-11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057A0F2-385C-4194-B0C4-66D20BE87DA2}"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FDC666E-B57F-4ACE-9D42-25E7D7C62CA9}" type="datetimeFigureOut">
              <a:rPr lang="pl-PL" smtClean="0"/>
              <a:pPr/>
              <a:t>2020-05-11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057A0F2-385C-4194-B0C4-66D20BE87DA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„…chcę wam powiedzieć (…) nie ustawajcie w modlitwie”</a:t>
            </a:r>
            <a:endParaRPr lang="pl-PL" dirty="0"/>
          </a:p>
        </p:txBody>
      </p:sp>
      <p:sp>
        <p:nvSpPr>
          <p:cNvPr id="3" name="Podtytuł 2"/>
          <p:cNvSpPr>
            <a:spLocks noGrp="1"/>
          </p:cNvSpPr>
          <p:nvPr>
            <p:ph type="subTitle" idx="1"/>
          </p:nvPr>
        </p:nvSpPr>
        <p:spPr/>
        <p:txBody>
          <a:bodyPr/>
          <a:lstStyle/>
          <a:p>
            <a:r>
              <a:rPr lang="pl-PL" dirty="0" smtClean="0"/>
              <a:t>WYKONAŁA:  ANNA WĘGRZYN</a:t>
            </a:r>
            <a:endParaRPr lang="pl-PL" dirty="0"/>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SZLAK PAPIESKI W MAŁOPOLSCE</a:t>
            </a:r>
            <a:endParaRPr lang="pl-PL" dirty="0"/>
          </a:p>
        </p:txBody>
      </p:sp>
      <p:pic>
        <p:nvPicPr>
          <p:cNvPr id="4" name="Symbol zastępczy zawartości 3" descr="szlak-papieski-100-px.jpg"/>
          <p:cNvPicPr>
            <a:picLocks noGrp="1" noChangeAspect="1"/>
          </p:cNvPicPr>
          <p:nvPr>
            <p:ph idx="1"/>
          </p:nvPr>
        </p:nvPicPr>
        <p:blipFill>
          <a:blip r:embed="rId2" cstate="print"/>
          <a:stretch>
            <a:fillRect/>
          </a:stretch>
        </p:blipFill>
        <p:spPr>
          <a:xfrm>
            <a:off x="1691680" y="1772816"/>
            <a:ext cx="4464496" cy="4071310"/>
          </a:xfrm>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KALWARIA ZEBRZYDOWSKA</a:t>
            </a:r>
            <a:endParaRPr lang="pl-PL" dirty="0"/>
          </a:p>
        </p:txBody>
      </p:sp>
      <p:sp>
        <p:nvSpPr>
          <p:cNvPr id="3" name="Symbol zastępczy zawartości 2"/>
          <p:cNvSpPr>
            <a:spLocks noGrp="1"/>
          </p:cNvSpPr>
          <p:nvPr>
            <p:ph idx="1"/>
          </p:nvPr>
        </p:nvSpPr>
        <p:spPr/>
        <p:txBody>
          <a:bodyPr/>
          <a:lstStyle/>
          <a:p>
            <a:pPr>
              <a:buNone/>
            </a:pPr>
            <a:r>
              <a:rPr lang="pl-PL" dirty="0" smtClean="0"/>
              <a:t>„</a:t>
            </a:r>
            <a:r>
              <a:rPr lang="pl-PL" sz="1800" dirty="0" smtClean="0"/>
              <a:t>Nie wiem po prostu, jak dziękować Bożej Opatrzności za to, że dane mi jest jeszcze raz nawiedzić to miejsce. Kalwaria Zebrzydowska, sanktuarium Matki Bożej – i Dróżki. Nawiedzałem je jako kapłan. Szczególnie często nawiedzałem sanktuarium kalwaryjskie jako arcybiskup krakowski i kardynał</a:t>
            </a:r>
            <a:r>
              <a:rPr lang="pl-PL" sz="1800" dirty="0" smtClean="0"/>
              <a:t>” – Takie słowa wypowiedział Jan Paweł II podczas swojej pierwszej pielgrzymki do Ojczyzny.</a:t>
            </a:r>
          </a:p>
          <a:p>
            <a:pPr>
              <a:buNone/>
            </a:pPr>
            <a:endParaRPr lang="pl-PL" sz="1800" dirty="0" smtClean="0"/>
          </a:p>
          <a:p>
            <a:pPr>
              <a:buNone/>
            </a:pPr>
            <a:r>
              <a:rPr lang="pl-PL" sz="1800" dirty="0" smtClean="0"/>
              <a:t>Papież Jan Paweł II był szczególnie związany z tym miejscem. Za młodu przyjeżdżał do Kalwarii wraz ze swoim ojcem Karolem.  Po śmierci swojej matki oraz brata, ojca z synem można było często spotkać w Kalwarii. </a:t>
            </a:r>
          </a:p>
          <a:p>
            <a:pPr algn="ctr">
              <a:buNone/>
            </a:pPr>
            <a:endParaRPr lang="pl-PL" sz="1800" dirty="0"/>
          </a:p>
        </p:txBody>
      </p:sp>
      <p:pic>
        <p:nvPicPr>
          <p:cNvPr id="4" name="Obraz 3" descr="unnamed.jpg"/>
          <p:cNvPicPr>
            <a:picLocks noChangeAspect="1"/>
          </p:cNvPicPr>
          <p:nvPr/>
        </p:nvPicPr>
        <p:blipFill>
          <a:blip r:embed="rId2" cstate="print"/>
          <a:stretch>
            <a:fillRect/>
          </a:stretch>
        </p:blipFill>
        <p:spPr>
          <a:xfrm>
            <a:off x="2987824" y="4797152"/>
            <a:ext cx="2093218" cy="1858778"/>
          </a:xfrm>
          <a:prstGeom prst="rect">
            <a:avLst/>
          </a:prstGeom>
          <a:ln>
            <a:noFill/>
          </a:ln>
          <a:effectLst>
            <a:softEdge rad="112500"/>
          </a:effectLst>
        </p:spPr>
      </p:pic>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dirty="0" smtClean="0"/>
              <a:t>KALENDARIUM PIELGRZYMOWANIA PAPIEŻA DO KALWARII ZEBRZYDOWSKIEJ (PRZYKŁADOWE DATY)</a:t>
            </a:r>
            <a:endParaRPr lang="pl-PL" sz="2400" dirty="0"/>
          </a:p>
        </p:txBody>
      </p:sp>
      <p:sp>
        <p:nvSpPr>
          <p:cNvPr id="3" name="Symbol zastępczy zawartości 2"/>
          <p:cNvSpPr>
            <a:spLocks noGrp="1"/>
          </p:cNvSpPr>
          <p:nvPr>
            <p:ph idx="1"/>
          </p:nvPr>
        </p:nvSpPr>
        <p:spPr/>
        <p:txBody>
          <a:bodyPr>
            <a:normAutofit/>
          </a:bodyPr>
          <a:lstStyle/>
          <a:p>
            <a:pPr>
              <a:buNone/>
            </a:pPr>
            <a:r>
              <a:rPr lang="pl-PL" sz="1400" b="1" dirty="0" smtClean="0"/>
              <a:t>1959</a:t>
            </a:r>
            <a:r>
              <a:rPr lang="pl-PL" sz="1400" dirty="0" smtClean="0"/>
              <a:t/>
            </a:r>
            <a:br>
              <a:rPr lang="pl-PL" sz="1400" dirty="0" smtClean="0"/>
            </a:br>
            <a:r>
              <a:rPr lang="pl-PL" sz="1400" b="1" dirty="0" smtClean="0"/>
              <a:t>5 stycznia</a:t>
            </a:r>
            <a:r>
              <a:rPr lang="pl-PL" sz="1400" dirty="0" smtClean="0"/>
              <a:t> jako nowy biskup pomocniczy w Krakowie przybył do kalwaryjskiego klasztoru na „opłatek” księży z trzech dekanatów.</a:t>
            </a:r>
            <a:br>
              <a:rPr lang="pl-PL" sz="1400" dirty="0" smtClean="0"/>
            </a:br>
            <a:r>
              <a:rPr lang="pl-PL" sz="1400" b="1" dirty="0" smtClean="0"/>
              <a:t>3 maja </a:t>
            </a:r>
            <a:r>
              <a:rPr lang="pl-PL" sz="1400" dirty="0" smtClean="0"/>
              <a:t>udzielił w Kalwarii święceń kapłańskich i diakońskich bernardynom i innym zakonnikom. W Kronice klasztoru napisał: „3 V 1959. W dniu święceń kapłańskich pod wejrzeniem Matki Bożej Kalwaryjskiej. + Karol Wojtyła bp”.</a:t>
            </a:r>
            <a:br>
              <a:rPr lang="pl-PL" sz="1400" dirty="0" smtClean="0"/>
            </a:br>
            <a:r>
              <a:rPr lang="pl-PL" sz="1400" b="1" dirty="0" smtClean="0"/>
              <a:t>16 listopada</a:t>
            </a:r>
            <a:r>
              <a:rPr lang="pl-PL" sz="1400" dirty="0" smtClean="0"/>
              <a:t> wziął udział w konferencji księży z 4 dekanatów</a:t>
            </a:r>
            <a:r>
              <a:rPr lang="pl-PL" sz="1400" dirty="0" smtClean="0"/>
              <a:t>.</a:t>
            </a:r>
          </a:p>
          <a:p>
            <a:pPr>
              <a:buNone/>
            </a:pPr>
            <a:r>
              <a:rPr lang="pl-PL" sz="1400" b="1" dirty="0" smtClean="0"/>
              <a:t>1960</a:t>
            </a:r>
            <a:r>
              <a:rPr lang="pl-PL" sz="1400" b="1" dirty="0" smtClean="0"/>
              <a:t/>
            </a:r>
            <a:br>
              <a:rPr lang="pl-PL" sz="1400" b="1" dirty="0" smtClean="0"/>
            </a:br>
            <a:r>
              <a:rPr lang="pl-PL" sz="1400" b="1" dirty="0" smtClean="0"/>
              <a:t>25 stycznia</a:t>
            </a:r>
            <a:r>
              <a:rPr lang="pl-PL" sz="1400" dirty="0" smtClean="0"/>
              <a:t> w czasie „opłatka” księży okolicznych dekanatów, w ramach Sekcji Pastoralnej Towarzystwa Teologicznego, wygłosił w klasztorze prelekcję pt.: „Aktualne problemy etyczne”.</a:t>
            </a:r>
            <a:br>
              <a:rPr lang="pl-PL" sz="1400" dirty="0" smtClean="0"/>
            </a:br>
            <a:r>
              <a:rPr lang="pl-PL" sz="1400" b="1" dirty="0" smtClean="0"/>
              <a:t>29 maja</a:t>
            </a:r>
            <a:r>
              <a:rPr lang="pl-PL" sz="1400" dirty="0" smtClean="0"/>
              <a:t> przybył do klasztoru w ramach wizytacji parafii w Kalwarii i uczestniczył „z tronu” we Mszy św. z racji 50-lecia życia zakonnego br. </a:t>
            </a:r>
            <a:r>
              <a:rPr lang="pl-PL" sz="1400" dirty="0" err="1" smtClean="0"/>
              <a:t>Kleta</a:t>
            </a:r>
            <a:r>
              <a:rPr lang="pl-PL" sz="1400" dirty="0" smtClean="0"/>
              <a:t>. W przemówieniu po Mszy św. podkreślił znaczenie Kalwarii dla archidiecezji krakowskiej i dla Polski, zwrócił uwagę na zasługi bernardynów, mówił o szczytności powołania zakonnego i o potrzebie troski o nowe powołania.</a:t>
            </a:r>
            <a:br>
              <a:rPr lang="pl-PL" sz="1400" dirty="0" smtClean="0"/>
            </a:br>
            <a:r>
              <a:rPr lang="pl-PL" sz="1400" b="1" dirty="0" smtClean="0"/>
              <a:t>26 czerwca</a:t>
            </a:r>
            <a:r>
              <a:rPr lang="pl-PL" sz="1400" dirty="0" smtClean="0"/>
              <a:t> wyświęcił w kalwaryjskim sanktuarium nowych kapłanów.</a:t>
            </a:r>
            <a:br>
              <a:rPr lang="pl-PL" sz="1400" dirty="0" smtClean="0"/>
            </a:br>
            <a:r>
              <a:rPr lang="pl-PL" sz="1400" b="1" dirty="0" smtClean="0"/>
              <a:t>23 października </a:t>
            </a:r>
            <a:r>
              <a:rPr lang="pl-PL" sz="1400" dirty="0" smtClean="0"/>
              <a:t>celebrował Mszę św. z kazaniem dla głuchoniemych.</a:t>
            </a:r>
            <a:endParaRPr lang="pl-PL" sz="1400" dirty="0"/>
          </a:p>
        </p:txBody>
      </p:sp>
    </p:spTree>
  </p:cSld>
  <p:clrMapOvr>
    <a:masterClrMapping/>
  </p:clrMapOvr>
  <p:transition>
    <p:cover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buNone/>
            </a:pPr>
            <a:r>
              <a:rPr lang="pl-PL" sz="1200" b="1" dirty="0" smtClean="0"/>
              <a:t>1966</a:t>
            </a:r>
            <a:br>
              <a:rPr lang="pl-PL" sz="1200" b="1" dirty="0" smtClean="0"/>
            </a:br>
            <a:r>
              <a:rPr lang="pl-PL" sz="1200" b="1" dirty="0" smtClean="0"/>
              <a:t>4 stycznia</a:t>
            </a:r>
            <a:r>
              <a:rPr lang="pl-PL" sz="1200" dirty="0" smtClean="0"/>
              <a:t> na konferencji rejonowej i „opłatku” księży omawiano sprawy związane z obchodami 1000-lecia Chrztu Polski. Abp Wojtyła przedstawił księżom List Biskupów Polskich do Biskupów Niemieckich, mówił o nagonce władz PRL na Episkopat w związku z tym Listem.</a:t>
            </a:r>
            <a:br>
              <a:rPr lang="pl-PL" sz="1200" dirty="0" smtClean="0"/>
            </a:br>
            <a:r>
              <a:rPr lang="pl-PL" sz="1200" b="1" dirty="0" smtClean="0"/>
              <a:t>14 lutego</a:t>
            </a:r>
            <a:r>
              <a:rPr lang="pl-PL" sz="1200" dirty="0" smtClean="0"/>
              <a:t> w kaplicy MB Kalwaryjskiej odprawił Mszę św. o godz. 18.30 i przemówił do księży, rozpoczynających rekolekcje z racji 25-lecia kapłaństwa.</a:t>
            </a:r>
            <a:br>
              <a:rPr lang="pl-PL" sz="1200" dirty="0" smtClean="0"/>
            </a:br>
            <a:r>
              <a:rPr lang="pl-PL" sz="1200" b="1" dirty="0" smtClean="0"/>
              <a:t>8 kwietnia</a:t>
            </a:r>
            <a:r>
              <a:rPr lang="pl-PL" sz="1200" dirty="0" smtClean="0"/>
              <a:t> – Wielki Piątek. Wygłosił kazanie na zakończenie procesji pasyjnej na górze Ukrzyżowania.</a:t>
            </a:r>
            <a:br>
              <a:rPr lang="pl-PL" sz="1200" dirty="0" smtClean="0"/>
            </a:br>
            <a:r>
              <a:rPr lang="pl-PL" sz="1200" b="1" dirty="0" smtClean="0"/>
              <a:t>15 sierpnia</a:t>
            </a:r>
            <a:r>
              <a:rPr lang="pl-PL" sz="1200" dirty="0" smtClean="0"/>
              <a:t> uczestniczył w Odpuście Tysiąclecia w Kalwarii. </a:t>
            </a:r>
            <a:br>
              <a:rPr lang="pl-PL" sz="1200" dirty="0" smtClean="0"/>
            </a:br>
            <a:r>
              <a:rPr lang="pl-PL" sz="1200" b="1" dirty="0" smtClean="0"/>
              <a:t>19 sierpnia</a:t>
            </a:r>
            <a:r>
              <a:rPr lang="pl-PL" sz="1200" dirty="0" smtClean="0"/>
              <a:t> odprawił Mszę św. przed Cudownym Obrazem, następnie uczestniczył w „Pogrzebie” MB i wygłosił końcowe kazanie</a:t>
            </a:r>
            <a:r>
              <a:rPr lang="pl-PL" sz="1200" dirty="0" smtClean="0"/>
              <a:t>.</a:t>
            </a:r>
          </a:p>
          <a:p>
            <a:pPr>
              <a:buNone/>
            </a:pPr>
            <a:r>
              <a:rPr lang="pl-PL" sz="1400" dirty="0" smtClean="0"/>
              <a:t/>
            </a:r>
            <a:br>
              <a:rPr lang="pl-PL" sz="1400" dirty="0" smtClean="0"/>
            </a:br>
            <a:r>
              <a:rPr lang="pl-PL" sz="1200" b="1" dirty="0" smtClean="0"/>
              <a:t>1979</a:t>
            </a:r>
            <a:br>
              <a:rPr lang="pl-PL" sz="1200" b="1" dirty="0" smtClean="0"/>
            </a:br>
            <a:r>
              <a:rPr lang="pl-PL" sz="1200" b="1" dirty="0" smtClean="0"/>
              <a:t>7 czerwca</a:t>
            </a:r>
            <a:r>
              <a:rPr lang="pl-PL" sz="1200" dirty="0" smtClean="0"/>
              <a:t>, po ośmiu miesiącach nieobecności, w czasie I pielgrzymki do Ojczyzny na kalwaryjskie wzgórze powrócił wierny temu miejscu Pielgrzym Karol Wojtyła – Papież Jan Paweł II. Przemówienie, które wygłosił do zgromadzonych pielgrzymów, brzmiało jak wzruszająca rozmowa serdecznych przyjaciół i „starych” znajomych. Papież mówił dużo o swoim prywatnym pielgrzymowaniu na Kalwarię i o teologii tego miejsca. Nadał kościołowi głównemu tytuł bazyliki mniejszej</a:t>
            </a:r>
            <a:r>
              <a:rPr lang="pl-PL" sz="1200" dirty="0" smtClean="0"/>
              <a:t>.</a:t>
            </a:r>
          </a:p>
          <a:p>
            <a:pPr>
              <a:buNone/>
            </a:pPr>
            <a:r>
              <a:rPr lang="pl-PL" sz="1200" b="1" dirty="0" smtClean="0"/>
              <a:t>2002</a:t>
            </a:r>
            <a:br>
              <a:rPr lang="pl-PL" sz="1200" b="1" dirty="0" smtClean="0"/>
            </a:br>
            <a:r>
              <a:rPr lang="pl-PL" sz="1200" b="1" dirty="0" smtClean="0"/>
              <a:t>19 sierpnia </a:t>
            </a:r>
            <a:r>
              <a:rPr lang="pl-PL" sz="1200" dirty="0" smtClean="0"/>
              <a:t>miała miejsce główna uroczystość jubileuszowa z racji 400-lecia sanktuarium i równocześnie II pielgrzymka papieska do Kalwarii a VIII do Polski. Jan Paweł II modlił się około pół godziny przed cudownym wizerunkiem Matki Bożej, następnie przewodniczył uroczystej Mszy św. koncelebrowanej, w czasie, której wygłosił homilię poświęconą historii oraz znaczeniu sanktuarium kalwaryjskiego w życiu wiernych. Zawierzył też Matce Bożej Kalwaryjskiej Kościół, naród, i siebie samego. W trakcie uroczystości złożył u stóp Matki Bożej Kalwaryjskiej złoty krzyż papieski wykonany specjalnie na Rok Jubileuszowy 2002. Była to ostatnia Msza św. Ojca Świętego sprawowana na ojczystej ziemi</a:t>
            </a:r>
            <a:endParaRPr lang="pl-PL" sz="12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NIE USTAWAJCIE W MODLITWIE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sz="1400" b="1" dirty="0" smtClean="0"/>
              <a:t>Z przemówienia Jana Pawła II w Kalwarii Zebrzydowskiej 7 czerwca 1979 r.</a:t>
            </a:r>
            <a:r>
              <a:rPr lang="pl-PL" sz="1400" dirty="0" smtClean="0"/>
              <a:t>    </a:t>
            </a:r>
          </a:p>
          <a:p>
            <a:pPr>
              <a:buNone/>
            </a:pPr>
            <a:r>
              <a:rPr lang="pl-PL" sz="1400" dirty="0" smtClean="0"/>
              <a:t>Nie wiem po prostu, jak dziękować Bożej Opatrzności za to, że dane mi jest jeszcze raz nawiedzić to miejsce. Kalwaria Zebrzydowska: sanktuarium Matki Bożej - i dróżki. Nawiedzałem je wiele razy, począwszy od lat moich chłopięcych i młodzieńczych. Nawiedzałem je jako kapłan. Szczególnie często nawiedzałem sanktuarium kalwaryjskie jako arcybiskup krakowski i kardynał. (...) </a:t>
            </a:r>
          </a:p>
          <a:p>
            <a:pPr>
              <a:buNone/>
            </a:pPr>
            <a:r>
              <a:rPr lang="pl-PL" sz="1400" dirty="0" smtClean="0"/>
              <a:t>     Przybywaliśmy tu także w pielgrzymkach stanowych na wiosnę i w jesieni. </a:t>
            </a:r>
          </a:p>
          <a:p>
            <a:pPr>
              <a:buNone/>
            </a:pPr>
            <a:r>
              <a:rPr lang="pl-PL" sz="1400" dirty="0" smtClean="0"/>
              <a:t>     Jednakże najczęściej przybywałem tutaj sam, tak żeby nikt nie wiedział, nawet kustosz klasztoru. Kalwaria ma to do siebie, że się można łatwo ukryć. Więc przychodziłem sam i wędrowałem po dróżkach Pana Jezusa i Jego Matki, rozpamiętywałem Ich najświętsze tajemnice. To jest zupełnie przedziwna rzecz - te dróżki... ale o tym jeszcze powiem. A prócz tego polecałem Panu Jezusowi przez Maryję sprawy szczególnie trudne i sprawy szczególnie odpowiedzialne w całym moim, posługiwaniu biskupim, potem kardynalskim. Widziałem, że coraz częściej muszę tu przychodzić, bo po pierwsze spraw takich było coraz więcej, a po drugie - dziwna rzecz - one się zwykle rozwiązywały po takim moim nawiedzeniu na dróżkach. Mogę wam dzisiaj powiedzieć, moi drodzy, że prawie żadna z tych spraw, które czasem niepokoją serce biskupa, a w każdym razie pobudzają jego poczucie odpowiedzialności, nie dojrzała inaczej, jak tutaj, przez </a:t>
            </a:r>
            <a:r>
              <a:rPr lang="pl-PL" sz="1400" dirty="0" err="1" smtClean="0"/>
              <a:t>domodlenie</a:t>
            </a:r>
            <a:r>
              <a:rPr lang="pl-PL" sz="1400" dirty="0" smtClean="0"/>
              <a:t> jej w obliczu wielkiej tajemnicy wiary, jaką Kalwaria kryje w sobie. </a:t>
            </a:r>
          </a:p>
          <a:p>
            <a:pPr>
              <a:buNone/>
            </a:pPr>
            <a:r>
              <a:rPr lang="pl-PL" sz="1400" dirty="0" smtClean="0"/>
              <a:t>     (...) Nade wszystko jednakże to, co tutaj człowieka stale pociąga na nowo, to właśnie owa tajemnica zjednoczenia Matki z Synem i Syna z Matką. Tajemnica ta opowiedziana jest plastycznie i szczodrze poprzez wszystkie kaplice i kościółki, które rozłożyły się wokół centralnej bazyliki. Jeżeli tak się jeszcze nie nazywa, to niech się już teraz tak nazywa. Nadaję bowiem temu wspaniałemu sanktuarium tytuł bazyliki mniejszej. Wiemy, że w tej bazylice króluje obraz Matki Bożej Kalwaryjskiej, ukoronowany 15 sierpnia 1887 roku przez kardynała Albina Dunajewskiego, biskupa krakowskiego, koronami papieża Leona XIII. (...) </a:t>
            </a:r>
          </a:p>
          <a:p>
            <a:pPr>
              <a:buNone/>
            </a:pPr>
            <a:r>
              <a:rPr lang="pl-PL" sz="1400" dirty="0" smtClean="0"/>
              <a:t>     A jeśli do czego pragnę was zachęcić i zapalić, to abyście nie przestawali nawiedzać tego sanktuarium. Więcej jeszcze - chcę wam powiedzieć wszystkim, a zwłaszcza młodym (bo, dziwna rzecz, młodzi szczególnie sobie upodobali to miejsce): nie ustawajcie w modlitwie. Trzeba się zawsze modlić, a nigdy nie ustawać (por </a:t>
            </a:r>
            <a:r>
              <a:rPr lang="pl-PL" sz="1400" dirty="0" err="1" smtClean="0"/>
              <a:t>Łk</a:t>
            </a:r>
            <a:r>
              <a:rPr lang="pl-PL" sz="1400" dirty="0" smtClean="0"/>
              <a:t> 18, 1), powiedział Pan Jezus. Módlcie się i kształtujcie poprzez modlitwę swoje życie. "Nie samym chlebem żyje człowiek" (</a:t>
            </a:r>
            <a:r>
              <a:rPr lang="pl-PL" sz="1400" dirty="0" err="1" smtClean="0"/>
              <a:t>Mt</a:t>
            </a:r>
            <a:r>
              <a:rPr lang="pl-PL" sz="1400" dirty="0" smtClean="0"/>
              <a:t> 4,4) i nie samą doczesnością, i nie tylko poprzez zaspokajanie doczesnych - materialnych potrzeb, ambicji, pożądań, człowiek jest człowiekiem... "Nie samym chlebem żyje człowiek, ale wszelkim słowem, które pochodzi z ust Bożych". Jeśli mamy żyć tym słowem, </a:t>
            </a:r>
            <a:r>
              <a:rPr lang="pl-PL" sz="1400" dirty="0" err="1" smtClean="0"/>
              <a:t>słowem</a:t>
            </a:r>
            <a:r>
              <a:rPr lang="pl-PL" sz="1400" dirty="0" smtClean="0"/>
              <a:t> Bożym, trzeba "nie ustawać w modlitwie!" Może to być nawet modlitwa słów... </a:t>
            </a:r>
          </a:p>
          <a:p>
            <a:pPr>
              <a:buNone/>
            </a:pPr>
            <a:r>
              <a:rPr lang="pl-PL" sz="1400" dirty="0" smtClean="0"/>
              <a:t>     Niech z tego miejsca do wszystkich, którzy mnie słuchają tutaj albo gdziekolwiek, przemówi proste i zasadnicze papieskie wezwanie do modlitwy. A jest to wezwanie najważniejsze. Najistotniejsze orędzie! (...) </a:t>
            </a:r>
          </a:p>
          <a:p>
            <a:pPr>
              <a:buNone/>
            </a:pPr>
            <a:r>
              <a:rPr lang="pl-PL" sz="1400" dirty="0" smtClean="0"/>
              <a:t>     Wszystkich też, którzy tutaj przybywać będą, proszę, by modlili się za jednego z kalwaryjskich pielgrzymów, którego Chrystus wezwał tymi samymi słowami co Szymona Piotra. Wezwał go poniekąd z tych wzgórz i powiedział: "Paś baranki moje, paś owce moje" (por. J 21,15-16). </a:t>
            </a:r>
          </a:p>
          <a:p>
            <a:pPr>
              <a:buNone/>
            </a:pPr>
            <a:r>
              <a:rPr lang="pl-PL" sz="1400" dirty="0" smtClean="0"/>
              <a:t>     I o to proszę, </a:t>
            </a:r>
            <a:r>
              <a:rPr lang="pl-PL" sz="1400" dirty="0" err="1" smtClean="0"/>
              <a:t>proszę</a:t>
            </a:r>
            <a:r>
              <a:rPr lang="pl-PL" sz="1400" dirty="0" smtClean="0"/>
              <a:t>, abyście się za mnie tu modlili, za życia mojego i po śmierci. Amen. </a:t>
            </a:r>
            <a:br>
              <a:rPr lang="pl-PL" sz="1400" dirty="0" smtClean="0"/>
            </a:br>
            <a:endParaRPr lang="pl-PL" sz="1400" dirty="0" smtClean="0"/>
          </a:p>
          <a:p>
            <a:pPr>
              <a:buNone/>
            </a:pPr>
            <a:endParaRPr lang="pl-PL" sz="1400" dirty="0"/>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ZNACZENIE MODLITWY W DOMU PAPIEŻA</a:t>
            </a:r>
            <a:endParaRPr lang="pl-PL" dirty="0"/>
          </a:p>
        </p:txBody>
      </p:sp>
      <p:sp>
        <p:nvSpPr>
          <p:cNvPr id="3" name="Symbol zastępczy zawartości 2"/>
          <p:cNvSpPr>
            <a:spLocks noGrp="1"/>
          </p:cNvSpPr>
          <p:nvPr>
            <p:ph idx="1"/>
          </p:nvPr>
        </p:nvSpPr>
        <p:spPr/>
        <p:txBody>
          <a:bodyPr/>
          <a:lstStyle/>
          <a:p>
            <a:pPr>
              <a:buNone/>
            </a:pPr>
            <a:r>
              <a:rPr lang="pl-PL" dirty="0" smtClean="0"/>
              <a:t>Karol Wojtyła już od najmłodszych lat był nauczony, że wiara jest dla niego bardzo ważna.  Atmosfera panująca w domu rodzinnym, jego otoczenie, dzieciństwo i bliskie osoby silnie wpłynęły na rozwój duchowy i intelektualny przyszłego Papieża.</a:t>
            </a:r>
          </a:p>
          <a:p>
            <a:pPr algn="ctr">
              <a:buNone/>
            </a:pPr>
            <a:endParaRPr lang="pl-PL" dirty="0"/>
          </a:p>
        </p:txBody>
      </p:sp>
      <p:pic>
        <p:nvPicPr>
          <p:cNvPr id="4" name="Obraz 3" descr="tata papieza.jpg"/>
          <p:cNvPicPr>
            <a:picLocks noChangeAspect="1"/>
          </p:cNvPicPr>
          <p:nvPr/>
        </p:nvPicPr>
        <p:blipFill>
          <a:blip r:embed="rId2" cstate="print"/>
          <a:stretch>
            <a:fillRect/>
          </a:stretch>
        </p:blipFill>
        <p:spPr>
          <a:xfrm>
            <a:off x="2267744" y="4077072"/>
            <a:ext cx="3291830" cy="2279897"/>
          </a:xfrm>
          <a:prstGeom prst="rect">
            <a:avLst/>
          </a:prstGeom>
          <a:ln>
            <a:noFill/>
          </a:ln>
          <a:effectLst>
            <a:softEdge rad="112500"/>
          </a:effectLst>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ZNACZENIE MODLITWY W DOMU PAPIEŻA</a:t>
            </a:r>
            <a:endParaRPr lang="pl-PL" dirty="0"/>
          </a:p>
        </p:txBody>
      </p:sp>
      <p:sp>
        <p:nvSpPr>
          <p:cNvPr id="3" name="Symbol zastępczy zawartości 2"/>
          <p:cNvSpPr>
            <a:spLocks noGrp="1"/>
          </p:cNvSpPr>
          <p:nvPr>
            <p:ph idx="1"/>
          </p:nvPr>
        </p:nvSpPr>
        <p:spPr/>
        <p:txBody>
          <a:bodyPr/>
          <a:lstStyle/>
          <a:p>
            <a:pPr>
              <a:buNone/>
            </a:pPr>
            <a:r>
              <a:rPr lang="pl-PL" dirty="0" smtClean="0"/>
              <a:t>Ojciec Jana Pawła II był człowiekiem niezwykle religijnym.  Po śmierci swej żony otoczył Karola Wojtyłę szczególna miłością.</a:t>
            </a:r>
          </a:p>
          <a:p>
            <a:pPr>
              <a:buNone/>
            </a:pPr>
            <a:r>
              <a:rPr lang="pl-PL" dirty="0" smtClean="0"/>
              <a:t>Takie słowa wypowiedział Jan Paweł II o swoim ojcu:</a:t>
            </a:r>
          </a:p>
          <a:p>
            <a:pPr>
              <a:buNone/>
            </a:pPr>
            <a:r>
              <a:rPr lang="pl-PL" i="1" dirty="0" smtClean="0"/>
              <a:t>„Mogłem na co dzień obserwować jego życie, które było życiem surowym. Z zawodu był wojskowym, a kiedy owdowiał, stało się ono jeszcze bardziej życiem ciągłej modlitwy. Nieraz zdarzało mi się budzić w nocy i wtedy zastawałem mego Ojca na kolanach, tak jak na kolanach widywałem go zawsze w kościele parafialnym.”</a:t>
            </a:r>
            <a:endParaRPr lang="pl-PL" dirty="0"/>
          </a:p>
        </p:txBody>
      </p:sp>
    </p:spTree>
  </p:cSld>
  <p:clrMapOvr>
    <a:masterClrMapping/>
  </p:clrMapOvr>
  <p:transition>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KOŚCIÓŁ</a:t>
            </a:r>
            <a:endParaRPr lang="pl-PL" dirty="0"/>
          </a:p>
        </p:txBody>
      </p:sp>
      <p:sp>
        <p:nvSpPr>
          <p:cNvPr id="3" name="Symbol zastępczy zawartości 2"/>
          <p:cNvSpPr>
            <a:spLocks noGrp="1"/>
          </p:cNvSpPr>
          <p:nvPr>
            <p:ph idx="1"/>
          </p:nvPr>
        </p:nvSpPr>
        <p:spPr/>
        <p:txBody>
          <a:bodyPr>
            <a:normAutofit fontScale="85000" lnSpcReduction="20000"/>
          </a:bodyPr>
          <a:lstStyle/>
          <a:p>
            <a:pPr>
              <a:buNone/>
            </a:pPr>
            <a:r>
              <a:rPr lang="pl-PL" dirty="0" smtClean="0"/>
              <a:t>Kościół parafialny Karola Wojtyły był dla niego bardzo ważnym miejscem.  Od najmłodszych lat Lolek był chętny do uczestniczenia we Mszach Świętych oraz nabożeństwach. Do służenia jako ministrant przy ołtarzu zachęcali go księża katecheci, mobilizowali rodzice, a szczególnie ojciec.</a:t>
            </a:r>
          </a:p>
          <a:p>
            <a:pPr>
              <a:buNone/>
            </a:pPr>
            <a:r>
              <a:rPr lang="pl-PL" dirty="0" smtClean="0"/>
              <a:t>Takie słowa wypowiedział Jan Paweł II o swojej modlitwie:</a:t>
            </a:r>
          </a:p>
          <a:p>
            <a:pPr>
              <a:buNone/>
            </a:pPr>
            <a:r>
              <a:rPr lang="pl-PL" i="1" dirty="0" smtClean="0"/>
              <a:t>W wieku dziesięciu, dwunastu lat byłem ministrantem, ale muszę wyznać, że niezbyt gorliwym. Moja matka już nie żyła… Mój ojciec, spostrzegłszy moje niezdyscyplinowanie, powiedział pewnego dnia: „Nie jesteś dobrym ministrantem. Nie modlisz się dosyć do Ducha Świętego. Powinieneś się modlić do Niego”. I pokazał mi jakąś modlitwę.(…) Nie zapomniałem jej. Była to ważna lekcja duchowa, trwalsza i silniejsza niż wszystkie, jakie mogłem wyciągnąć w następstwie lektur czy nauczania, które odebrałem. Z jakim przekonaniem mówił do mnie Ojciec! Jeszcze dziś słyszę jego głos”</a:t>
            </a:r>
            <a:r>
              <a:rPr lang="pl-PL" dirty="0" smtClean="0"/>
              <a:t>.</a:t>
            </a: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z24853877IER,Pielgrzymka-Jana-Pawla-II-do-Polski--1979-r-.jpg"/>
          <p:cNvPicPr>
            <a:picLocks noChangeAspect="1"/>
          </p:cNvPicPr>
          <p:nvPr/>
        </p:nvPicPr>
        <p:blipFill>
          <a:blip r:embed="rId2" cstate="print"/>
          <a:stretch>
            <a:fillRect/>
          </a:stretch>
        </p:blipFill>
        <p:spPr>
          <a:xfrm>
            <a:off x="0" y="0"/>
            <a:ext cx="8172400" cy="6857999"/>
          </a:xfrm>
          <a:prstGeom prst="rect">
            <a:avLst/>
          </a:prstGeom>
        </p:spPr>
      </p:pic>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a:buNone/>
            </a:pPr>
            <a:r>
              <a:rPr lang="pl-PL" dirty="0" smtClean="0">
                <a:solidFill>
                  <a:schemeClr val="bg1"/>
                </a:solidFill>
              </a:rPr>
              <a:t>Papież Jan Paweł II był wielkim obrońcą praw człowieka.  Był człowiekiem otwartym na inne kultury, czy religie.  Kilka raz okrążył dookoła całą planetę i spotkał się z prezydentami oraz premierami poszczególnych krajów.  Spotykał się również z prostymi ludźmi (np. robotnikami).</a:t>
            </a:r>
          </a:p>
          <a:p>
            <a:pPr>
              <a:buNone/>
            </a:pPr>
            <a:r>
              <a:rPr lang="pl-PL" dirty="0" smtClean="0">
                <a:solidFill>
                  <a:schemeClr val="bg1"/>
                </a:solidFill>
              </a:rPr>
              <a:t>Był niewątpliwie uznawany za męża modlitwy. Na tę postawę składała się przede wszystkim niezłomna wiara.</a:t>
            </a:r>
          </a:p>
          <a:p>
            <a:pPr algn="ctr">
              <a:buNone/>
            </a:pPr>
            <a:endParaRPr lang="pl-PL" dirty="0" smtClean="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MSZE ŚWIĘTE JANA PAWŁA II</a:t>
            </a:r>
            <a:endParaRPr lang="pl-PL" dirty="0"/>
          </a:p>
        </p:txBody>
      </p:sp>
      <p:sp>
        <p:nvSpPr>
          <p:cNvPr id="3" name="Symbol zastępczy zawartości 2"/>
          <p:cNvSpPr>
            <a:spLocks noGrp="1"/>
          </p:cNvSpPr>
          <p:nvPr>
            <p:ph idx="1"/>
          </p:nvPr>
        </p:nvSpPr>
        <p:spPr/>
        <p:txBody>
          <a:bodyPr/>
          <a:lstStyle/>
          <a:p>
            <a:pPr>
              <a:buNone/>
            </a:pPr>
            <a:r>
              <a:rPr lang="pl-PL" dirty="0" smtClean="0"/>
              <a:t>Jan Paweł II nigdy nie wstydził się swojej modlitwy. Swoje Msze Święte odprawiał na największych arenach świata, w środku miast i na polach uprawnych. Zawsze był bardzo skupiony podczas odprawiania Mszy Świętej. </a:t>
            </a:r>
          </a:p>
          <a:p>
            <a:pPr algn="ctr">
              <a:buNone/>
            </a:pPr>
            <a:endParaRPr lang="pl-PL" dirty="0" smtClean="0"/>
          </a:p>
          <a:p>
            <a:pPr>
              <a:buNone/>
            </a:pPr>
            <a:endParaRPr lang="pl-PL" dirty="0"/>
          </a:p>
        </p:txBody>
      </p:sp>
      <p:pic>
        <p:nvPicPr>
          <p:cNvPr id="4" name="Obraz 3" descr="1384333163.jpg"/>
          <p:cNvPicPr>
            <a:picLocks noChangeAspect="1"/>
          </p:cNvPicPr>
          <p:nvPr/>
        </p:nvPicPr>
        <p:blipFill>
          <a:blip r:embed="rId2" cstate="print"/>
          <a:stretch>
            <a:fillRect/>
          </a:stretch>
        </p:blipFill>
        <p:spPr>
          <a:xfrm>
            <a:off x="1043608" y="3933056"/>
            <a:ext cx="3594640" cy="2304256"/>
          </a:xfrm>
          <a:prstGeom prst="rect">
            <a:avLst/>
          </a:prstGeom>
          <a:ln>
            <a:noFill/>
          </a:ln>
          <a:effectLst>
            <a:softEdge rad="112500"/>
          </a:effectLst>
        </p:spPr>
      </p:pic>
      <p:pic>
        <p:nvPicPr>
          <p:cNvPr id="5" name="Obraz 4" descr="Jan-Pawel-II.jpg"/>
          <p:cNvPicPr>
            <a:picLocks noChangeAspect="1"/>
          </p:cNvPicPr>
          <p:nvPr/>
        </p:nvPicPr>
        <p:blipFill>
          <a:blip r:embed="rId3" cstate="print"/>
          <a:stretch>
            <a:fillRect/>
          </a:stretch>
        </p:blipFill>
        <p:spPr>
          <a:xfrm>
            <a:off x="5076056" y="4365104"/>
            <a:ext cx="2315835" cy="1800200"/>
          </a:xfrm>
          <a:prstGeom prst="rect">
            <a:avLst/>
          </a:prstGeom>
          <a:ln>
            <a:noFill/>
          </a:ln>
          <a:effectLst>
            <a:softEdge rad="112500"/>
          </a:effectLst>
        </p:spPr>
      </p:pic>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POBOŻNOŚĆ MARYJNA</a:t>
            </a:r>
            <a:endParaRPr lang="pl-PL" dirty="0"/>
          </a:p>
        </p:txBody>
      </p:sp>
      <p:sp>
        <p:nvSpPr>
          <p:cNvPr id="3" name="Symbol zastępczy zawartości 2"/>
          <p:cNvSpPr>
            <a:spLocks noGrp="1"/>
          </p:cNvSpPr>
          <p:nvPr>
            <p:ph idx="1"/>
          </p:nvPr>
        </p:nvSpPr>
        <p:spPr/>
        <p:txBody>
          <a:bodyPr/>
          <a:lstStyle/>
          <a:p>
            <a:pPr>
              <a:buNone/>
            </a:pPr>
            <a:r>
              <a:rPr lang="pl-PL" dirty="0" smtClean="0"/>
              <a:t>Papież z domu rodzinnego wyniósł swoją pobożność maryjną.  Ojciec Jana Pawła II od najmłodszych lat zabierał go ze sobą na dróżki do Kalwarii Zebrzydowskiej.  Postawa Maryi była dla Jana Pawła II wzorem służby wiernego trwania pod krzyżem Chrystusa.  Papież, gdy podróżował zawsze miał przy sobie różaniec, który odmawiał w wolnych chwilach. </a:t>
            </a:r>
            <a:endParaRPr lang="pl-PL" dirty="0"/>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indeks.jpg"/>
          <p:cNvPicPr>
            <a:picLocks noChangeAspect="1"/>
          </p:cNvPicPr>
          <p:nvPr/>
        </p:nvPicPr>
        <p:blipFill>
          <a:blip r:embed="rId2" cstate="print"/>
          <a:stretch>
            <a:fillRect/>
          </a:stretch>
        </p:blipFill>
        <p:spPr>
          <a:xfrm>
            <a:off x="0" y="-37224"/>
            <a:ext cx="8172400" cy="7204550"/>
          </a:xfrm>
          <a:prstGeom prst="rect">
            <a:avLst/>
          </a:prstGeom>
        </p:spPr>
      </p:pic>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a:bodyPr>
          <a:lstStyle/>
          <a:p>
            <a:pPr>
              <a:buNone/>
            </a:pPr>
            <a:r>
              <a:rPr lang="pl-PL" sz="3200" dirty="0" smtClean="0"/>
              <a:t>Myślę, że modlitwa Jana Pawła II powinna być dla nas wszystkim wzorem. Dla Jana Pawła II była sposobem naśladowania Chrystusa, który modlił się wraz ze swoimi uczniami oraz często ukrywał się w samotności, by w ciszy rozmawiać z Ojcem. </a:t>
            </a:r>
          </a:p>
          <a:p>
            <a:pPr algn="ctr">
              <a:buNone/>
            </a:pPr>
            <a:endParaRPr lang="pl-PL" sz="3200" dirty="0"/>
          </a:p>
        </p:txBody>
      </p:sp>
    </p:spTree>
  </p:cSld>
  <p:clrMapOvr>
    <a:masterClrMapping/>
  </p:clrMapOvr>
  <p:transition>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Począte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118</TotalTime>
  <Words>652</Words>
  <Application>Microsoft Office PowerPoint</Application>
  <PresentationFormat>Pokaz na ekranie (4:3)</PresentationFormat>
  <Paragraphs>40</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Bogaty</vt:lpstr>
      <vt:lpstr>„…chcę wam powiedzieć (…) nie ustawajcie w modlitwie”</vt:lpstr>
      <vt:lpstr>NIE USTAWAJCIE W MODLITWIE</vt:lpstr>
      <vt:lpstr>ZNACZENIE MODLITWY W DOMU PAPIEŻA</vt:lpstr>
      <vt:lpstr>ZNACZENIE MODLITWY W DOMU PAPIEŻA</vt:lpstr>
      <vt:lpstr>KOŚCIÓŁ</vt:lpstr>
      <vt:lpstr>Slajd 6</vt:lpstr>
      <vt:lpstr>MSZE ŚWIĘTE JANA PAWŁA II</vt:lpstr>
      <vt:lpstr>POBOŻNOŚĆ MARYJNA</vt:lpstr>
      <vt:lpstr>Slajd 9</vt:lpstr>
      <vt:lpstr>SZLAK PAPIESKI W MAŁOPOLSCE</vt:lpstr>
      <vt:lpstr>KALWARIA ZEBRZYDOWSKA</vt:lpstr>
      <vt:lpstr>KALENDARIUM PIELGRZYMOWANIA PAPIEŻA DO KALWARII ZEBRZYDOWSKIEJ (PRZYKŁADOWE DATY)</vt:lpstr>
      <vt:lpstr>Slajd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„…chcę wam powiedzieć (…) nie ustawajcie w modlitwie”</dc:title>
  <dc:creator>Paweł</dc:creator>
  <cp:lastModifiedBy>Paweł</cp:lastModifiedBy>
  <cp:revision>14</cp:revision>
  <dcterms:created xsi:type="dcterms:W3CDTF">2020-05-09T15:48:52Z</dcterms:created>
  <dcterms:modified xsi:type="dcterms:W3CDTF">2020-05-11T10:52:51Z</dcterms:modified>
</cp:coreProperties>
</file>