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2966B08-2771-4FBB-8F16-58AE31806666}" type="datetimeFigureOut">
              <a:rPr lang="pl-PL" smtClean="0"/>
              <a:t>20.05.2020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2966B08-2771-4FBB-8F16-58AE31806666}" type="datetimeFigureOut">
              <a:rPr lang="pl-PL" smtClean="0"/>
              <a:t>20.05.2020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2966B08-2771-4FBB-8F16-58AE31806666}" type="datetimeFigureOut">
              <a:rPr lang="pl-PL" smtClean="0"/>
              <a:t>20.05.2020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2966B08-2771-4FBB-8F16-58AE31806666}" type="datetimeFigureOut">
              <a:rPr lang="pl-PL" smtClean="0"/>
              <a:t>20.05.2020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2966B08-2771-4FBB-8F16-58AE31806666}" type="datetimeFigureOut">
              <a:rPr lang="pl-PL" smtClean="0"/>
              <a:t>20.05.2020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2966B08-2771-4FBB-8F16-58AE31806666}" type="datetimeFigureOut">
              <a:rPr lang="pl-PL" smtClean="0"/>
              <a:t>20.05.2020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2966B08-2771-4FBB-8F16-58AE31806666}" type="datetimeFigureOut">
              <a:rPr lang="pl-PL" smtClean="0"/>
              <a:t>20.05.2020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2966B08-2771-4FBB-8F16-58AE31806666}" type="datetimeFigureOut">
              <a:rPr lang="pl-PL" smtClean="0"/>
              <a:t>20.05.2020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2966B08-2771-4FBB-8F16-58AE31806666}" type="datetimeFigureOut">
              <a:rPr lang="pl-PL" smtClean="0"/>
              <a:t>20.05.2020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2966B08-2771-4FBB-8F16-58AE31806666}" type="datetimeFigureOut">
              <a:rPr lang="pl-PL" smtClean="0"/>
              <a:t>20.05.2020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2966B08-2771-4FBB-8F16-58AE31806666}" type="datetimeFigureOut">
              <a:rPr lang="pl-PL" smtClean="0"/>
              <a:t>20.05.2020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EE99F51-CD6D-4E89-A3F4-7BE5F954099E}"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66B08-2771-4FBB-8F16-58AE31806666}" type="datetimeFigureOut">
              <a:rPr lang="pl-PL" smtClean="0"/>
              <a:t>20.05.2020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99F51-CD6D-4E89-A3F4-7BE5F954099E}"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jpg.jpg"/>
          <p:cNvPicPr>
            <a:picLocks noChangeAspect="1"/>
          </p:cNvPicPr>
          <p:nvPr/>
        </p:nvPicPr>
        <p:blipFill>
          <a:blip r:embed="rId2"/>
          <a:stretch>
            <a:fillRect/>
          </a:stretch>
        </p:blipFill>
        <p:spPr>
          <a:xfrm>
            <a:off x="0" y="0"/>
            <a:ext cx="9144000" cy="7072290"/>
          </a:xfrm>
          <a:prstGeom prst="rect">
            <a:avLst/>
          </a:prstGeom>
        </p:spPr>
      </p:pic>
      <p:sp>
        <p:nvSpPr>
          <p:cNvPr id="5" name="Prostokąt 4"/>
          <p:cNvSpPr/>
          <p:nvPr/>
        </p:nvSpPr>
        <p:spPr>
          <a:xfrm>
            <a:off x="0" y="1"/>
            <a:ext cx="9144000" cy="2585323"/>
          </a:xfrm>
          <a:prstGeom prst="rect">
            <a:avLst/>
          </a:prstGeom>
          <a:noFill/>
        </p:spPr>
        <p:txBody>
          <a:bodyPr wrap="square" lIns="91440" tIns="45720" rIns="91440" bIns="45720">
            <a:spAutoFit/>
          </a:bodyPr>
          <a:lstStyle/>
          <a:p>
            <a:pPr algn="ctr"/>
            <a:r>
              <a:rPr lang="pl-P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Unicode MS" pitchFamily="34" charset="-128"/>
                <a:ea typeface="Arial Unicode MS" pitchFamily="34" charset="-128"/>
                <a:cs typeface="Arial Unicode MS" pitchFamily="34" charset="-128"/>
              </a:rPr>
              <a:t>Wpływ człowieka na różnorodność biologiczną-zanieczyszczenie wód</a:t>
            </a:r>
            <a:endParaRPr lang="pl-PL"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fs.jpg"/>
          <p:cNvPicPr>
            <a:picLocks noChangeAspect="1"/>
          </p:cNvPicPr>
          <p:nvPr/>
        </p:nvPicPr>
        <p:blipFill>
          <a:blip r:embed="rId2"/>
          <a:stretch>
            <a:fillRect/>
          </a:stretch>
        </p:blipFill>
        <p:spPr>
          <a:xfrm>
            <a:off x="-1" y="1643050"/>
            <a:ext cx="9142311" cy="5357850"/>
          </a:xfrm>
          <a:prstGeom prst="rect">
            <a:avLst/>
          </a:prstGeom>
        </p:spPr>
      </p:pic>
      <p:sp>
        <p:nvSpPr>
          <p:cNvPr id="2" name="Tytuł 1"/>
          <p:cNvSpPr>
            <a:spLocks noGrp="1"/>
          </p:cNvSpPr>
          <p:nvPr>
            <p:ph type="title"/>
          </p:nvPr>
        </p:nvSpPr>
        <p:spPr>
          <a:xfrm>
            <a:off x="0" y="0"/>
            <a:ext cx="9144000" cy="1643050"/>
          </a:xfrm>
          <a:solidFill>
            <a:srgbClr val="00B0F0"/>
          </a:solidFill>
          <a:ln>
            <a:solidFill>
              <a:schemeClr val="accent5">
                <a:lumMod val="75000"/>
              </a:schemeClr>
            </a:solidFill>
          </a:ln>
        </p:spPr>
        <p:txBody>
          <a:bodyPr>
            <a:normAutofit fontScale="90000"/>
          </a:bodyPr>
          <a:lstStyle/>
          <a:p>
            <a:r>
              <a:rPr lang="pl-PL" b="1" dirty="0" smtClean="0"/>
              <a:t>                                                       Zanieczyszczenia wody można zmniejszyć dzięki:</a:t>
            </a:r>
            <a:br>
              <a:rPr lang="pl-PL" b="1" dirty="0" smtClean="0"/>
            </a:br>
            <a:endParaRPr lang="pl-PL" dirty="0"/>
          </a:p>
        </p:txBody>
      </p:sp>
      <p:sp>
        <p:nvSpPr>
          <p:cNvPr id="3" name="Symbol zastępczy zawartości 2"/>
          <p:cNvSpPr>
            <a:spLocks noGrp="1"/>
          </p:cNvSpPr>
          <p:nvPr>
            <p:ph idx="1"/>
          </p:nvPr>
        </p:nvSpPr>
        <p:spPr>
          <a:xfrm>
            <a:off x="857224" y="2357430"/>
            <a:ext cx="7429552" cy="4000528"/>
          </a:xfrm>
          <a:solidFill>
            <a:srgbClr val="00B0F0"/>
          </a:solidFill>
          <a:ln>
            <a:solidFill>
              <a:schemeClr val="accent1">
                <a:lumMod val="75000"/>
              </a:schemeClr>
            </a:solidFill>
          </a:ln>
        </p:spPr>
        <p:txBody>
          <a:bodyPr>
            <a:normAutofit lnSpcReduction="10000"/>
          </a:bodyPr>
          <a:lstStyle/>
          <a:p>
            <a:pPr algn="ctr"/>
            <a:r>
              <a:rPr lang="pl-PL" dirty="0" smtClean="0"/>
              <a:t>budowaniu nowych oczyszczalni ścieków oraz modernizacji starych </a:t>
            </a:r>
          </a:p>
          <a:p>
            <a:pPr algn="ctr"/>
            <a:r>
              <a:rPr lang="pl-PL" dirty="0" smtClean="0"/>
              <a:t>stosowaniu wodoszczelnych technologii lub technologii o zamkniętych obiegach wody </a:t>
            </a:r>
          </a:p>
          <a:p>
            <a:pPr algn="ctr"/>
            <a:r>
              <a:rPr lang="pl-PL" dirty="0" smtClean="0"/>
              <a:t>ograniczaniu ilości zanieczyszczeń wprowadzanych do tych wód </a:t>
            </a:r>
          </a:p>
          <a:p>
            <a:pPr algn="ctr"/>
            <a:r>
              <a:rPr lang="pl-PL" dirty="0" smtClean="0"/>
              <a:t>racjonalnemu gospodarowaniu wody </a:t>
            </a:r>
          </a:p>
          <a:p>
            <a:pPr algn="ctr"/>
            <a:endParaRPr lang="pl-PL" dirty="0" smtClean="0"/>
          </a:p>
          <a:p>
            <a:pPr algn="ctr"/>
            <a:endParaRPr lang="pl-PL" dirty="0" smtClean="0"/>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sea2.jpg"/>
          <p:cNvPicPr>
            <a:picLocks noChangeAspect="1"/>
          </p:cNvPicPr>
          <p:nvPr/>
        </p:nvPicPr>
        <p:blipFill>
          <a:blip r:embed="rId2"/>
          <a:stretch>
            <a:fillRect/>
          </a:stretch>
        </p:blipFill>
        <p:spPr>
          <a:xfrm>
            <a:off x="0" y="0"/>
            <a:ext cx="9144000" cy="7072338"/>
          </a:xfrm>
          <a:prstGeom prst="rect">
            <a:avLst/>
          </a:prstGeom>
        </p:spPr>
      </p:pic>
      <p:sp>
        <p:nvSpPr>
          <p:cNvPr id="2" name="Tytuł 1"/>
          <p:cNvSpPr>
            <a:spLocks noGrp="1"/>
          </p:cNvSpPr>
          <p:nvPr>
            <p:ph type="title"/>
          </p:nvPr>
        </p:nvSpPr>
        <p:spPr>
          <a:xfrm>
            <a:off x="0" y="0"/>
            <a:ext cx="9144000" cy="1785926"/>
          </a:xfrm>
        </p:spPr>
        <p:txBody>
          <a:bodyPr/>
          <a:lstStyle/>
          <a:p>
            <a:r>
              <a:rPr lang="pl-PL" dirty="0" smtClean="0"/>
              <a:t>1. Ropa naftowa</a:t>
            </a:r>
            <a:endParaRPr lang="pl-PL" dirty="0"/>
          </a:p>
        </p:txBody>
      </p:sp>
      <p:sp>
        <p:nvSpPr>
          <p:cNvPr id="3" name="Symbol zastępczy zawartości 2"/>
          <p:cNvSpPr>
            <a:spLocks noGrp="1"/>
          </p:cNvSpPr>
          <p:nvPr>
            <p:ph idx="1"/>
          </p:nvPr>
        </p:nvSpPr>
        <p:spPr>
          <a:xfrm>
            <a:off x="0" y="1500174"/>
            <a:ext cx="5429256" cy="4625989"/>
          </a:xfrm>
        </p:spPr>
        <p:txBody>
          <a:bodyPr>
            <a:normAutofit lnSpcReduction="10000"/>
          </a:bodyPr>
          <a:lstStyle/>
          <a:p>
            <a:endParaRPr lang="pl-PL" dirty="0" smtClean="0"/>
          </a:p>
          <a:p>
            <a:pPr>
              <a:buNone/>
            </a:pPr>
            <a:r>
              <a:rPr lang="pl-PL" dirty="0" smtClean="0"/>
              <a:t>    Katastrofy tankowców z ropą naftową i awarie platform wiertniczych powodują ogromne skażenie wód i śmierć wielu organizmów wodnych. Szczególnie groźne są dla ptaków, które ze sklejonymi piórami nie mogą latać.</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3786190"/>
            <a:ext cx="7901014" cy="2714644"/>
          </a:xfrm>
        </p:spPr>
        <p:txBody>
          <a:bodyPr>
            <a:normAutofit/>
          </a:bodyPr>
          <a:lstStyle/>
          <a:p>
            <a:endParaRPr lang="pl-PL" dirty="0"/>
          </a:p>
        </p:txBody>
      </p:sp>
      <p:pic>
        <p:nvPicPr>
          <p:cNvPr id="4" name="Symbol zastępczy zawartości 3" descr="ropa.jpg"/>
          <p:cNvPicPr>
            <a:picLocks noGrp="1" noChangeAspect="1"/>
          </p:cNvPicPr>
          <p:nvPr>
            <p:ph idx="1"/>
          </p:nvPr>
        </p:nvPicPr>
        <p:blipFill>
          <a:blip r:embed="rId2"/>
          <a:stretch>
            <a:fillRect/>
          </a:stretch>
        </p:blipFill>
        <p:spPr>
          <a:xfrm>
            <a:off x="0" y="0"/>
            <a:ext cx="9144000" cy="29289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Obraz 4" descr="o nie.jpg"/>
          <p:cNvPicPr>
            <a:picLocks noChangeAspect="1"/>
          </p:cNvPicPr>
          <p:nvPr/>
        </p:nvPicPr>
        <p:blipFill>
          <a:blip r:embed="rId3"/>
          <a:stretch>
            <a:fillRect/>
          </a:stretch>
        </p:blipFill>
        <p:spPr>
          <a:xfrm>
            <a:off x="0" y="3000372"/>
            <a:ext cx="9144000" cy="4000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ss.jpg"/>
          <p:cNvPicPr>
            <a:picLocks noChangeAspect="1"/>
          </p:cNvPicPr>
          <p:nvPr/>
        </p:nvPicPr>
        <p:blipFill>
          <a:blip r:embed="rId2"/>
          <a:stretch>
            <a:fillRect/>
          </a:stretch>
        </p:blipFill>
        <p:spPr>
          <a:xfrm>
            <a:off x="0" y="0"/>
            <a:ext cx="9144000" cy="7027329"/>
          </a:xfrm>
          <a:prstGeom prst="rect">
            <a:avLst/>
          </a:prstGeom>
        </p:spPr>
      </p:pic>
      <p:sp>
        <p:nvSpPr>
          <p:cNvPr id="2" name="Tytuł 1"/>
          <p:cNvSpPr>
            <a:spLocks noGrp="1"/>
          </p:cNvSpPr>
          <p:nvPr>
            <p:ph type="title"/>
          </p:nvPr>
        </p:nvSpPr>
        <p:spPr>
          <a:xfrm>
            <a:off x="0" y="0"/>
            <a:ext cx="9144000" cy="1417638"/>
          </a:xfrm>
          <a:solidFill>
            <a:schemeClr val="accent3">
              <a:lumMod val="75000"/>
            </a:schemeClr>
          </a:solidFill>
          <a:ln>
            <a:solidFill>
              <a:schemeClr val="tx1"/>
            </a:solidFill>
          </a:ln>
        </p:spPr>
        <p:txBody>
          <a:bodyPr/>
          <a:lstStyle/>
          <a:p>
            <a:r>
              <a:rPr lang="pl-PL" dirty="0" smtClean="0"/>
              <a:t>2. Nawozy sztuczne, ścieki</a:t>
            </a:r>
            <a:endParaRPr lang="pl-PL" dirty="0"/>
          </a:p>
        </p:txBody>
      </p:sp>
      <p:sp>
        <p:nvSpPr>
          <p:cNvPr id="3" name="Symbol zastępczy zawartości 2"/>
          <p:cNvSpPr>
            <a:spLocks noGrp="1"/>
          </p:cNvSpPr>
          <p:nvPr>
            <p:ph idx="1"/>
          </p:nvPr>
        </p:nvSpPr>
        <p:spPr>
          <a:xfrm>
            <a:off x="0" y="1928802"/>
            <a:ext cx="6643702" cy="4572032"/>
          </a:xfrm>
          <a:solidFill>
            <a:schemeClr val="accent3">
              <a:lumMod val="75000"/>
            </a:schemeClr>
          </a:solidFill>
          <a:ln>
            <a:solidFill>
              <a:schemeClr val="tx1"/>
            </a:solidFill>
          </a:ln>
        </p:spPr>
        <p:txBody>
          <a:bodyPr>
            <a:normAutofit fontScale="92500" lnSpcReduction="20000"/>
          </a:bodyPr>
          <a:lstStyle/>
          <a:p>
            <a:pPr>
              <a:buNone/>
            </a:pPr>
            <a:r>
              <a:rPr lang="pl-PL" dirty="0" smtClean="0"/>
              <a:t>                                                                           Napływ ścieków i nawozów rolniczych powoduje zakwity wód,                      czyli nadmierny rozwój mikroorganizmów, np. zielenic, na powierzchni wody. Ograniczają one dopływ światła, przez co rośliny wodne nie mogą przeprowadzać fotosyntezy. Zmniejsza się wówczas ilość tlenu w wodzie, co powoduje śmierć wielu organizmów, np. ryb.</a:t>
            </a:r>
          </a:p>
          <a:p>
            <a:pPr>
              <a:buNone/>
            </a:pP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a.jpg"/>
          <p:cNvPicPr>
            <a:picLocks noGrp="1" noChangeAspect="1"/>
          </p:cNvPicPr>
          <p:nvPr>
            <p:ph idx="1"/>
          </p:nvPr>
        </p:nvPicPr>
        <p:blipFill>
          <a:blip r:embed="rId2"/>
          <a:stretch>
            <a:fillRect/>
          </a:stretch>
        </p:blipFill>
        <p:spPr>
          <a:xfrm>
            <a:off x="0" y="3500438"/>
            <a:ext cx="9144000" cy="33575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Obraz 4" descr="dd.jpg"/>
          <p:cNvPicPr>
            <a:picLocks noChangeAspect="1"/>
          </p:cNvPicPr>
          <p:nvPr/>
        </p:nvPicPr>
        <p:blipFill>
          <a:blip r:embed="rId3"/>
          <a:stretch>
            <a:fillRect/>
          </a:stretch>
        </p:blipFill>
        <p:spPr>
          <a:xfrm>
            <a:off x="0" y="1"/>
            <a:ext cx="9144000" cy="34289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ee.jpg"/>
          <p:cNvPicPr>
            <a:picLocks noChangeAspect="1"/>
          </p:cNvPicPr>
          <p:nvPr/>
        </p:nvPicPr>
        <p:blipFill>
          <a:blip r:embed="rId2"/>
          <a:stretch>
            <a:fillRect/>
          </a:stretch>
        </p:blipFill>
        <p:spPr>
          <a:xfrm>
            <a:off x="0" y="0"/>
            <a:ext cx="9144000" cy="7072338"/>
          </a:xfrm>
          <a:prstGeom prst="rect">
            <a:avLst/>
          </a:prstGeom>
        </p:spPr>
      </p:pic>
      <p:sp>
        <p:nvSpPr>
          <p:cNvPr id="2" name="Tytuł 1"/>
          <p:cNvSpPr>
            <a:spLocks noGrp="1"/>
          </p:cNvSpPr>
          <p:nvPr>
            <p:ph type="title"/>
          </p:nvPr>
        </p:nvSpPr>
        <p:spPr>
          <a:xfrm>
            <a:off x="0" y="0"/>
            <a:ext cx="9144000" cy="1417638"/>
          </a:xfrm>
          <a:solidFill>
            <a:schemeClr val="bg1">
              <a:lumMod val="75000"/>
            </a:schemeClr>
          </a:solidFill>
          <a:ln>
            <a:solidFill>
              <a:schemeClr val="tx1"/>
            </a:solidFill>
          </a:ln>
        </p:spPr>
        <p:txBody>
          <a:bodyPr/>
          <a:lstStyle/>
          <a:p>
            <a:r>
              <a:rPr lang="pl-PL" dirty="0" smtClean="0"/>
              <a:t>3. Zanieczyszczenie termiczne</a:t>
            </a:r>
            <a:endParaRPr lang="pl-PL" dirty="0"/>
          </a:p>
        </p:txBody>
      </p:sp>
      <p:sp>
        <p:nvSpPr>
          <p:cNvPr id="3" name="Symbol zastępczy zawartości 2"/>
          <p:cNvSpPr>
            <a:spLocks noGrp="1"/>
          </p:cNvSpPr>
          <p:nvPr>
            <p:ph idx="1"/>
          </p:nvPr>
        </p:nvSpPr>
        <p:spPr>
          <a:xfrm>
            <a:off x="0" y="1785926"/>
            <a:ext cx="6357950" cy="4340237"/>
          </a:xfrm>
          <a:solidFill>
            <a:schemeClr val="bg1">
              <a:lumMod val="75000"/>
            </a:schemeClr>
          </a:solidFill>
          <a:ln>
            <a:solidFill>
              <a:schemeClr val="tx1"/>
            </a:solidFill>
          </a:ln>
        </p:spPr>
        <p:txBody>
          <a:bodyPr>
            <a:normAutofit fontScale="92500"/>
          </a:bodyPr>
          <a:lstStyle/>
          <a:p>
            <a:pPr>
              <a:buNone/>
            </a:pPr>
            <a:r>
              <a:rPr lang="pl-PL" dirty="0" smtClean="0"/>
              <a:t>    Zanieczyszczenia termiczne, czyli ogrzane wody pochodzące z różnych urządzeń przemysłowych oraz elektrowni, powodują podwyższenie temperatury w jeziorach lub rzekach. To z kolei zmienia inne czynniki środowiska życia organizmów, np. powoduje zmniejszenie zawartości tlenu rozpuszczonego w wodzie.</a:t>
            </a:r>
          </a:p>
          <a:p>
            <a:pPr>
              <a:buNone/>
            </a:pP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571876"/>
            <a:ext cx="9144000" cy="3286124"/>
          </a:xfrm>
        </p:spPr>
        <p:txBody>
          <a:bodyPr/>
          <a:lstStyle/>
          <a:p>
            <a:endParaRPr lang="pl-PL" dirty="0"/>
          </a:p>
        </p:txBody>
      </p:sp>
      <p:pic>
        <p:nvPicPr>
          <p:cNvPr id="4" name="Symbol zastępczy zawartości 3" descr="ew.jpg"/>
          <p:cNvPicPr>
            <a:picLocks noGrp="1" noChangeAspect="1"/>
          </p:cNvPicPr>
          <p:nvPr>
            <p:ph idx="1"/>
          </p:nvPr>
        </p:nvPicPr>
        <p:blipFill>
          <a:blip r:embed="rId2"/>
          <a:stretch>
            <a:fillRect/>
          </a:stretch>
        </p:blipFill>
        <p:spPr>
          <a:xfrm>
            <a:off x="0" y="1"/>
            <a:ext cx="9144000" cy="3500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Obraz 4" descr="rr.jpg"/>
          <p:cNvPicPr>
            <a:picLocks noChangeAspect="1"/>
          </p:cNvPicPr>
          <p:nvPr/>
        </p:nvPicPr>
        <p:blipFill>
          <a:blip r:embed="rId3"/>
          <a:stretch>
            <a:fillRect/>
          </a:stretch>
        </p:blipFill>
        <p:spPr>
          <a:xfrm>
            <a:off x="0" y="3429000"/>
            <a:ext cx="9144000" cy="3571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714488"/>
          </a:xfrm>
          <a:solidFill>
            <a:schemeClr val="tx2">
              <a:lumMod val="40000"/>
              <a:lumOff val="60000"/>
            </a:schemeClr>
          </a:solidFill>
          <a:ln>
            <a:solidFill>
              <a:schemeClr val="tx1"/>
            </a:solidFill>
          </a:ln>
        </p:spPr>
        <p:txBody>
          <a:bodyPr/>
          <a:lstStyle/>
          <a:p>
            <a:r>
              <a:rPr lang="pl-PL" dirty="0" smtClean="0"/>
              <a:t>4. Śmieci w oceanie</a:t>
            </a:r>
            <a:endParaRPr lang="pl-PL" dirty="0"/>
          </a:p>
        </p:txBody>
      </p:sp>
      <p:sp>
        <p:nvSpPr>
          <p:cNvPr id="3" name="Symbol zastępczy zawartości 2"/>
          <p:cNvSpPr>
            <a:spLocks noGrp="1"/>
          </p:cNvSpPr>
          <p:nvPr>
            <p:ph idx="1"/>
          </p:nvPr>
        </p:nvSpPr>
        <p:spPr>
          <a:xfrm>
            <a:off x="0" y="1714488"/>
            <a:ext cx="9144000" cy="5286412"/>
          </a:xfrm>
          <a:solidFill>
            <a:schemeClr val="tx2">
              <a:lumMod val="40000"/>
              <a:lumOff val="60000"/>
            </a:schemeClr>
          </a:solidFill>
          <a:ln>
            <a:solidFill>
              <a:schemeClr val="tx1"/>
            </a:solidFill>
          </a:ln>
        </p:spPr>
        <p:txBody>
          <a:bodyPr>
            <a:noAutofit/>
          </a:bodyPr>
          <a:lstStyle/>
          <a:p>
            <a:pPr>
              <a:buNone/>
            </a:pPr>
            <a:r>
              <a:rPr lang="pl-PL" sz="2000" dirty="0" smtClean="0"/>
              <a:t>     </a:t>
            </a:r>
          </a:p>
          <a:p>
            <a:pPr>
              <a:buNone/>
            </a:pPr>
            <a:r>
              <a:rPr lang="pl-PL" sz="2000" dirty="0"/>
              <a:t> </a:t>
            </a:r>
            <a:r>
              <a:rPr lang="pl-PL" sz="2000" dirty="0" smtClean="0"/>
              <a:t>    Rocznie w oceanach ginie ponad milion zwierząt. – alarmuje WWF. Dlaczego? Około 50 tysięcy ton toreb plastikowych, które trafiają co roku do oceanu zabija ponad milion morskich ptaków i sto tysięcy morskich ssaków. Żółwie morskie mylą je z meduzami, które stanowią ich główny pokarm. Połykają je, a następnie giną. Zdarza się, że w powodu połknięcia zbyt dużej liczby toreb plastikowych umierają nawet walenie.</a:t>
            </a:r>
          </a:p>
          <a:p>
            <a:pPr>
              <a:buNone/>
            </a:pPr>
            <a:r>
              <a:rPr lang="pl-PL" sz="2000" dirty="0" smtClean="0"/>
              <a:t/>
            </a:r>
            <a:br>
              <a:rPr lang="pl-PL" sz="2000" dirty="0" smtClean="0"/>
            </a:br>
            <a:r>
              <a:rPr lang="pl-PL" sz="2000" dirty="0" smtClean="0"/>
              <a:t>Rocznie każdy mieszkaniec Europy i Ameryki Północnej generuje ok. 100 kg śmieci z plastiku. Eksperci ONZ szacują, że za 4 lata może być to już nawet 140 </a:t>
            </a:r>
            <a:r>
              <a:rPr lang="pl-PL" sz="2000" dirty="0" err="1" smtClean="0"/>
              <a:t>kg</a:t>
            </a:r>
            <a:r>
              <a:rPr lang="pl-PL" sz="2000" dirty="0" smtClean="0"/>
              <a:t>. Foliowa torebka służy nam przeciętnie 12 minut, tyle samo, ile średnio trwa nasza droga ze sklepu do domu – mówi Karolina </a:t>
            </a:r>
            <a:r>
              <a:rPr lang="pl-PL" sz="2000" dirty="0" err="1" smtClean="0"/>
              <a:t>Tymorek</a:t>
            </a:r>
            <a:r>
              <a:rPr lang="pl-PL" sz="2000" dirty="0" smtClean="0"/>
              <a:t>, koordynatorka kampanii „SOS dla świata”. – Potem torebka najczęściej ląduje w koszu. Wiele wyrzucanych codziennie na świecie </a:t>
            </a:r>
            <a:r>
              <a:rPr lang="pl-PL" sz="2000" dirty="0" err="1" smtClean="0"/>
              <a:t>foliówek</a:t>
            </a:r>
            <a:r>
              <a:rPr lang="pl-PL" sz="2000" dirty="0" smtClean="0"/>
              <a:t> i innych plastikowych odpadów trafia do oceanów.</a:t>
            </a:r>
            <a:br>
              <a:rPr lang="pl-PL" sz="2000" dirty="0" smtClean="0"/>
            </a:br>
            <a:endParaRPr lang="pl-PL" sz="2000" dirty="0" smtClean="0"/>
          </a:p>
          <a:p>
            <a:endParaRPr lang="pl-PL"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ws.jpg"/>
          <p:cNvPicPr>
            <a:picLocks noGrp="1" noChangeAspect="1"/>
          </p:cNvPicPr>
          <p:nvPr>
            <p:ph idx="1"/>
          </p:nvPr>
        </p:nvPicPr>
        <p:blipFill>
          <a:blip r:embed="rId2"/>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266</Words>
  <Application>Microsoft Office PowerPoint</Application>
  <PresentationFormat>Pokaz na ekranie (4:3)</PresentationFormat>
  <Paragraphs>18</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Slajd 1</vt:lpstr>
      <vt:lpstr>1. Ropa naftowa</vt:lpstr>
      <vt:lpstr>Slajd 3</vt:lpstr>
      <vt:lpstr>2. Nawozy sztuczne, ścieki</vt:lpstr>
      <vt:lpstr>Slajd 5</vt:lpstr>
      <vt:lpstr>3. Zanieczyszczenie termiczne</vt:lpstr>
      <vt:lpstr>Slajd 7</vt:lpstr>
      <vt:lpstr>4. Śmieci w oceanie</vt:lpstr>
      <vt:lpstr>Slajd 9</vt:lpstr>
      <vt:lpstr>                                                       Zanieczyszczenia wody można zmniejszyć dzięki: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DELL</dc:creator>
  <cp:lastModifiedBy>DELL</cp:lastModifiedBy>
  <cp:revision>14</cp:revision>
  <dcterms:created xsi:type="dcterms:W3CDTF">2020-05-20T20:16:03Z</dcterms:created>
  <dcterms:modified xsi:type="dcterms:W3CDTF">2020-05-20T22:30:19Z</dcterms:modified>
</cp:coreProperties>
</file>