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8" r:id="rId12"/>
    <p:sldId id="267" r:id="rId13"/>
    <p:sldId id="270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36FE2D-6BB4-4891-A69F-F864DF48319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931392F2-090D-43A9-9D7A-DD49B1F14C64}">
      <dgm:prSet/>
      <dgm:spPr/>
      <dgm:t>
        <a:bodyPr/>
        <a:lstStyle/>
        <a:p>
          <a:r>
            <a:rPr lang="pl-PL"/>
            <a:t>Większość paprotników rośnie na </a:t>
          </a:r>
          <a:r>
            <a:rPr lang="pl-PL" b="1"/>
            <a:t>lądzie</a:t>
          </a:r>
          <a:r>
            <a:rPr lang="pl-PL"/>
            <a:t>, w </a:t>
          </a:r>
          <a:r>
            <a:rPr lang="pl-PL" b="1"/>
            <a:t>miejscach wilgotnych </a:t>
          </a:r>
          <a:r>
            <a:rPr lang="pl-PL"/>
            <a:t>i </a:t>
          </a:r>
          <a:r>
            <a:rPr lang="pl-PL" b="1"/>
            <a:t>zacienionych</a:t>
          </a:r>
          <a:r>
            <a:rPr lang="pl-PL"/>
            <a:t>.</a:t>
          </a:r>
          <a:endParaRPr lang="en-US"/>
        </a:p>
      </dgm:t>
    </dgm:pt>
    <dgm:pt modelId="{13240269-8395-4452-8D4D-94E066872521}" type="parTrans" cxnId="{F7889BE9-12CA-4D52-BF50-E9853BF7FC09}">
      <dgm:prSet/>
      <dgm:spPr/>
      <dgm:t>
        <a:bodyPr/>
        <a:lstStyle/>
        <a:p>
          <a:endParaRPr lang="en-US"/>
        </a:p>
      </dgm:t>
    </dgm:pt>
    <dgm:pt modelId="{515C6CE3-7DD7-4287-877C-55E3AC77EFFF}" type="sibTrans" cxnId="{F7889BE9-12CA-4D52-BF50-E9853BF7FC09}">
      <dgm:prSet/>
      <dgm:spPr/>
      <dgm:t>
        <a:bodyPr/>
        <a:lstStyle/>
        <a:p>
          <a:endParaRPr lang="en-US"/>
        </a:p>
      </dgm:t>
    </dgm:pt>
    <dgm:pt modelId="{01F32884-348B-4179-A733-FBD8C18B737B}">
      <dgm:prSet/>
      <dgm:spPr/>
      <dgm:t>
        <a:bodyPr/>
        <a:lstStyle/>
        <a:p>
          <a:r>
            <a:rPr lang="pl-PL"/>
            <a:t>Występują w lasach, nad brzegami jezior i rzek.</a:t>
          </a:r>
          <a:endParaRPr lang="en-US"/>
        </a:p>
      </dgm:t>
    </dgm:pt>
    <dgm:pt modelId="{FF40E04F-9107-4B26-AC5E-FA046828BF52}" type="parTrans" cxnId="{A9C117D5-AF3C-44F0-B88D-7B3D39443751}">
      <dgm:prSet/>
      <dgm:spPr/>
      <dgm:t>
        <a:bodyPr/>
        <a:lstStyle/>
        <a:p>
          <a:endParaRPr lang="en-US"/>
        </a:p>
      </dgm:t>
    </dgm:pt>
    <dgm:pt modelId="{0B6BF4A7-4FFE-429B-B602-AC8D2A141333}" type="sibTrans" cxnId="{A9C117D5-AF3C-44F0-B88D-7B3D39443751}">
      <dgm:prSet/>
      <dgm:spPr/>
      <dgm:t>
        <a:bodyPr/>
        <a:lstStyle/>
        <a:p>
          <a:endParaRPr lang="en-US"/>
        </a:p>
      </dgm:t>
    </dgm:pt>
    <dgm:pt modelId="{B5EBC3AE-D0A1-4001-A38D-22466257BA78}">
      <dgm:prSet/>
      <dgm:spPr/>
      <dgm:t>
        <a:bodyPr/>
        <a:lstStyle/>
        <a:p>
          <a:r>
            <a:rPr lang="pl-PL"/>
            <a:t>Nieliczne przystosowały się do życia w wodzie</a:t>
          </a:r>
          <a:endParaRPr lang="en-US"/>
        </a:p>
      </dgm:t>
    </dgm:pt>
    <dgm:pt modelId="{F6B1E7FE-B5C9-41B3-874D-BB1D55DF942B}" type="parTrans" cxnId="{1EBAA70B-5152-4841-99AD-F144D3E5DD79}">
      <dgm:prSet/>
      <dgm:spPr/>
      <dgm:t>
        <a:bodyPr/>
        <a:lstStyle/>
        <a:p>
          <a:endParaRPr lang="en-US"/>
        </a:p>
      </dgm:t>
    </dgm:pt>
    <dgm:pt modelId="{B191C0CD-F8EE-485E-B599-F8172C4F6D04}" type="sibTrans" cxnId="{1EBAA70B-5152-4841-99AD-F144D3E5DD79}">
      <dgm:prSet/>
      <dgm:spPr/>
      <dgm:t>
        <a:bodyPr/>
        <a:lstStyle/>
        <a:p>
          <a:endParaRPr lang="en-US"/>
        </a:p>
      </dgm:t>
    </dgm:pt>
    <dgm:pt modelId="{5A2A20F8-4118-4E4C-8D3B-6F36F1F24385}" type="pres">
      <dgm:prSet presAssocID="{6F36FE2D-6BB4-4891-A69F-F864DF48319A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100EB371-926D-4826-95E0-D957A2CE3E23}" type="pres">
      <dgm:prSet presAssocID="{931392F2-090D-43A9-9D7A-DD49B1F14C64}" presName="compNode" presStyleCnt="0"/>
      <dgm:spPr/>
    </dgm:pt>
    <dgm:pt modelId="{2EF6A3DF-4380-495D-92E0-857C6C463E95}" type="pres">
      <dgm:prSet presAssocID="{931392F2-090D-43A9-9D7A-DD49B1F14C64}" presName="bgRect" presStyleLbl="bgShp" presStyleIdx="0" presStyleCnt="3"/>
      <dgm:spPr/>
    </dgm:pt>
    <dgm:pt modelId="{0F6AC1F5-12B6-41CF-AA0C-992763AA2B32}" type="pres">
      <dgm:prSet presAssocID="{931392F2-090D-43A9-9D7A-DD49B1F14C64}" presName="iconRect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pl-PL"/>
        </a:p>
      </dgm:t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ACA656AC-ACC6-4712-8D80-0BF801AC51E0}" type="pres">
      <dgm:prSet presAssocID="{931392F2-090D-43A9-9D7A-DD49B1F14C64}" presName="spaceRect" presStyleCnt="0"/>
      <dgm:spPr/>
    </dgm:pt>
    <dgm:pt modelId="{B9E8CD53-F05A-408A-940F-5A3C3BCC77ED}" type="pres">
      <dgm:prSet presAssocID="{931392F2-090D-43A9-9D7A-DD49B1F14C64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7119652A-A70C-4895-9732-008A24AC1AB3}" type="pres">
      <dgm:prSet presAssocID="{515C6CE3-7DD7-4287-877C-55E3AC77EFFF}" presName="sibTrans" presStyleCnt="0"/>
      <dgm:spPr/>
    </dgm:pt>
    <dgm:pt modelId="{13D3D6B1-0D39-4E10-A06F-1AED6C1FC8AC}" type="pres">
      <dgm:prSet presAssocID="{01F32884-348B-4179-A733-FBD8C18B737B}" presName="compNode" presStyleCnt="0"/>
      <dgm:spPr/>
    </dgm:pt>
    <dgm:pt modelId="{EC8D991E-6275-4537-B875-4D90D6BAB6B4}" type="pres">
      <dgm:prSet presAssocID="{01F32884-348B-4179-A733-FBD8C18B737B}" presName="bgRect" presStyleLbl="bgShp" presStyleIdx="1" presStyleCnt="3"/>
      <dgm:spPr/>
    </dgm:pt>
    <dgm:pt modelId="{BF77E3A9-E159-4B07-8549-C3AD21DAD699}" type="pres">
      <dgm:prSet presAssocID="{01F32884-348B-4179-A733-FBD8C18B737B}" presName="iconRect" presStyleLbl="node1" presStyleIdx="1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pl-PL"/>
        </a:p>
      </dgm:t>
      <dgm:extLst>
        <a:ext uri="{E40237B7-FDA0-4F09-8148-C483321AD2D9}">
          <dgm14:cNvPr xmlns:dgm14="http://schemas.microsoft.com/office/drawing/2010/diagram" id="0" name="" descr="Canyon scene"/>
        </a:ext>
      </dgm:extLst>
    </dgm:pt>
    <dgm:pt modelId="{185F1E78-14ED-48E7-BE97-83893F0A2DD4}" type="pres">
      <dgm:prSet presAssocID="{01F32884-348B-4179-A733-FBD8C18B737B}" presName="spaceRect" presStyleCnt="0"/>
      <dgm:spPr/>
    </dgm:pt>
    <dgm:pt modelId="{F97DD769-B568-4DEB-88D4-BA378B78EE4D}" type="pres">
      <dgm:prSet presAssocID="{01F32884-348B-4179-A733-FBD8C18B737B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4724C212-9933-4217-99CA-C80CFB3DEFFD}" type="pres">
      <dgm:prSet presAssocID="{0B6BF4A7-4FFE-429B-B602-AC8D2A141333}" presName="sibTrans" presStyleCnt="0"/>
      <dgm:spPr/>
    </dgm:pt>
    <dgm:pt modelId="{DC9B2A7C-5850-4494-8FF1-206300094471}" type="pres">
      <dgm:prSet presAssocID="{B5EBC3AE-D0A1-4001-A38D-22466257BA78}" presName="compNode" presStyleCnt="0"/>
      <dgm:spPr/>
    </dgm:pt>
    <dgm:pt modelId="{6DCEB921-7384-4F16-809E-014122323149}" type="pres">
      <dgm:prSet presAssocID="{B5EBC3AE-D0A1-4001-A38D-22466257BA78}" presName="bgRect" presStyleLbl="bgShp" presStyleIdx="2" presStyleCnt="3"/>
      <dgm:spPr/>
    </dgm:pt>
    <dgm:pt modelId="{F3274E8F-F3A3-41EA-A21F-55B953FDE52D}" type="pres">
      <dgm:prSet presAssocID="{B5EBC3AE-D0A1-4001-A38D-22466257BA78}" presName="iconRect" presStyleLbl="node1" presStyleIdx="2" presStyleCnt="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pl-PL"/>
        </a:p>
      </dgm:t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2E7B6A75-B3E3-46AC-AF4E-884D5D04A0DD}" type="pres">
      <dgm:prSet presAssocID="{B5EBC3AE-D0A1-4001-A38D-22466257BA78}" presName="spaceRect" presStyleCnt="0"/>
      <dgm:spPr/>
    </dgm:pt>
    <dgm:pt modelId="{AF152CB7-71D8-4024-9506-69ED227D1BA2}" type="pres">
      <dgm:prSet presAssocID="{B5EBC3AE-D0A1-4001-A38D-22466257BA78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</dgm:ptLst>
  <dgm:cxnLst>
    <dgm:cxn modelId="{1EBAA70B-5152-4841-99AD-F144D3E5DD79}" srcId="{6F36FE2D-6BB4-4891-A69F-F864DF48319A}" destId="{B5EBC3AE-D0A1-4001-A38D-22466257BA78}" srcOrd="2" destOrd="0" parTransId="{F6B1E7FE-B5C9-41B3-874D-BB1D55DF942B}" sibTransId="{B191C0CD-F8EE-485E-B599-F8172C4F6D04}"/>
    <dgm:cxn modelId="{2930DA1D-5110-4E4B-9E7E-A2820E4804F2}" type="presOf" srcId="{931392F2-090D-43A9-9D7A-DD49B1F14C64}" destId="{B9E8CD53-F05A-408A-940F-5A3C3BCC77ED}" srcOrd="0" destOrd="0" presId="urn:microsoft.com/office/officeart/2018/2/layout/IconVerticalSolidList"/>
    <dgm:cxn modelId="{A9C117D5-AF3C-44F0-B88D-7B3D39443751}" srcId="{6F36FE2D-6BB4-4891-A69F-F864DF48319A}" destId="{01F32884-348B-4179-A733-FBD8C18B737B}" srcOrd="1" destOrd="0" parTransId="{FF40E04F-9107-4B26-AC5E-FA046828BF52}" sibTransId="{0B6BF4A7-4FFE-429B-B602-AC8D2A141333}"/>
    <dgm:cxn modelId="{69699CC2-2209-4116-AD2D-49F6CC3582C9}" type="presOf" srcId="{01F32884-348B-4179-A733-FBD8C18B737B}" destId="{F97DD769-B568-4DEB-88D4-BA378B78EE4D}" srcOrd="0" destOrd="0" presId="urn:microsoft.com/office/officeart/2018/2/layout/IconVerticalSolidList"/>
    <dgm:cxn modelId="{CE6BAC7D-A99E-4F3B-BF81-C548E2614096}" type="presOf" srcId="{6F36FE2D-6BB4-4891-A69F-F864DF48319A}" destId="{5A2A20F8-4118-4E4C-8D3B-6F36F1F24385}" srcOrd="0" destOrd="0" presId="urn:microsoft.com/office/officeart/2018/2/layout/IconVerticalSolidList"/>
    <dgm:cxn modelId="{3A301E71-D669-4D2A-A10D-A082D2D4E664}" type="presOf" srcId="{B5EBC3AE-D0A1-4001-A38D-22466257BA78}" destId="{AF152CB7-71D8-4024-9506-69ED227D1BA2}" srcOrd="0" destOrd="0" presId="urn:microsoft.com/office/officeart/2018/2/layout/IconVerticalSolidList"/>
    <dgm:cxn modelId="{F7889BE9-12CA-4D52-BF50-E9853BF7FC09}" srcId="{6F36FE2D-6BB4-4891-A69F-F864DF48319A}" destId="{931392F2-090D-43A9-9D7A-DD49B1F14C64}" srcOrd="0" destOrd="0" parTransId="{13240269-8395-4452-8D4D-94E066872521}" sibTransId="{515C6CE3-7DD7-4287-877C-55E3AC77EFFF}"/>
    <dgm:cxn modelId="{E70AA121-1645-4D67-A3B1-BE9101F66A50}" type="presParOf" srcId="{5A2A20F8-4118-4E4C-8D3B-6F36F1F24385}" destId="{100EB371-926D-4826-95E0-D957A2CE3E23}" srcOrd="0" destOrd="0" presId="urn:microsoft.com/office/officeart/2018/2/layout/IconVerticalSolidList"/>
    <dgm:cxn modelId="{C196ADF5-5EC4-4C60-A294-0ADDC3B1F64C}" type="presParOf" srcId="{100EB371-926D-4826-95E0-D957A2CE3E23}" destId="{2EF6A3DF-4380-495D-92E0-857C6C463E95}" srcOrd="0" destOrd="0" presId="urn:microsoft.com/office/officeart/2018/2/layout/IconVerticalSolidList"/>
    <dgm:cxn modelId="{736C5800-BA88-474C-BCFB-6DEF671FD634}" type="presParOf" srcId="{100EB371-926D-4826-95E0-D957A2CE3E23}" destId="{0F6AC1F5-12B6-41CF-AA0C-992763AA2B32}" srcOrd="1" destOrd="0" presId="urn:microsoft.com/office/officeart/2018/2/layout/IconVerticalSolidList"/>
    <dgm:cxn modelId="{299BC8B0-4311-47B0-AA13-9ADC08FF3F74}" type="presParOf" srcId="{100EB371-926D-4826-95E0-D957A2CE3E23}" destId="{ACA656AC-ACC6-4712-8D80-0BF801AC51E0}" srcOrd="2" destOrd="0" presId="urn:microsoft.com/office/officeart/2018/2/layout/IconVerticalSolidList"/>
    <dgm:cxn modelId="{77553D19-FC59-41AD-BA70-86870333AA43}" type="presParOf" srcId="{100EB371-926D-4826-95E0-D957A2CE3E23}" destId="{B9E8CD53-F05A-408A-940F-5A3C3BCC77ED}" srcOrd="3" destOrd="0" presId="urn:microsoft.com/office/officeart/2018/2/layout/IconVerticalSolidList"/>
    <dgm:cxn modelId="{7965C193-96D5-4F0C-AEFC-47D2DDCBADBB}" type="presParOf" srcId="{5A2A20F8-4118-4E4C-8D3B-6F36F1F24385}" destId="{7119652A-A70C-4895-9732-008A24AC1AB3}" srcOrd="1" destOrd="0" presId="urn:microsoft.com/office/officeart/2018/2/layout/IconVerticalSolidList"/>
    <dgm:cxn modelId="{1F2B0D5D-14D5-4996-A373-35E020FA6578}" type="presParOf" srcId="{5A2A20F8-4118-4E4C-8D3B-6F36F1F24385}" destId="{13D3D6B1-0D39-4E10-A06F-1AED6C1FC8AC}" srcOrd="2" destOrd="0" presId="urn:microsoft.com/office/officeart/2018/2/layout/IconVerticalSolidList"/>
    <dgm:cxn modelId="{4A80D2AD-3217-4446-95E4-BBAF609A6033}" type="presParOf" srcId="{13D3D6B1-0D39-4E10-A06F-1AED6C1FC8AC}" destId="{EC8D991E-6275-4537-B875-4D90D6BAB6B4}" srcOrd="0" destOrd="0" presId="urn:microsoft.com/office/officeart/2018/2/layout/IconVerticalSolidList"/>
    <dgm:cxn modelId="{EF569F8D-EA8B-4802-A01D-1614AF57D0E6}" type="presParOf" srcId="{13D3D6B1-0D39-4E10-A06F-1AED6C1FC8AC}" destId="{BF77E3A9-E159-4B07-8549-C3AD21DAD699}" srcOrd="1" destOrd="0" presId="urn:microsoft.com/office/officeart/2018/2/layout/IconVerticalSolidList"/>
    <dgm:cxn modelId="{E45FB474-BDBC-4B72-9B1E-11CF8BBBC304}" type="presParOf" srcId="{13D3D6B1-0D39-4E10-A06F-1AED6C1FC8AC}" destId="{185F1E78-14ED-48E7-BE97-83893F0A2DD4}" srcOrd="2" destOrd="0" presId="urn:microsoft.com/office/officeart/2018/2/layout/IconVerticalSolidList"/>
    <dgm:cxn modelId="{0F4BA1B7-FA2B-475D-9634-254F2D6C115E}" type="presParOf" srcId="{13D3D6B1-0D39-4E10-A06F-1AED6C1FC8AC}" destId="{F97DD769-B568-4DEB-88D4-BA378B78EE4D}" srcOrd="3" destOrd="0" presId="urn:microsoft.com/office/officeart/2018/2/layout/IconVerticalSolidList"/>
    <dgm:cxn modelId="{3BB4128C-BA98-411C-A569-214F0870F09A}" type="presParOf" srcId="{5A2A20F8-4118-4E4C-8D3B-6F36F1F24385}" destId="{4724C212-9933-4217-99CA-C80CFB3DEFFD}" srcOrd="3" destOrd="0" presId="urn:microsoft.com/office/officeart/2018/2/layout/IconVerticalSolidList"/>
    <dgm:cxn modelId="{88F214A7-177C-4115-BD34-7755A42C4F29}" type="presParOf" srcId="{5A2A20F8-4118-4E4C-8D3B-6F36F1F24385}" destId="{DC9B2A7C-5850-4494-8FF1-206300094471}" srcOrd="4" destOrd="0" presId="urn:microsoft.com/office/officeart/2018/2/layout/IconVerticalSolidList"/>
    <dgm:cxn modelId="{79161398-FE00-4169-A32E-2FC343226E4E}" type="presParOf" srcId="{DC9B2A7C-5850-4494-8FF1-206300094471}" destId="{6DCEB921-7384-4F16-809E-014122323149}" srcOrd="0" destOrd="0" presId="urn:microsoft.com/office/officeart/2018/2/layout/IconVerticalSolidList"/>
    <dgm:cxn modelId="{DA4DB552-E3B4-4544-B947-9D884EE17974}" type="presParOf" srcId="{DC9B2A7C-5850-4494-8FF1-206300094471}" destId="{F3274E8F-F3A3-41EA-A21F-55B953FDE52D}" srcOrd="1" destOrd="0" presId="urn:microsoft.com/office/officeart/2018/2/layout/IconVerticalSolidList"/>
    <dgm:cxn modelId="{501FD827-D977-4934-9194-C84E8C980C21}" type="presParOf" srcId="{DC9B2A7C-5850-4494-8FF1-206300094471}" destId="{2E7B6A75-B3E3-46AC-AF4E-884D5D04A0DD}" srcOrd="2" destOrd="0" presId="urn:microsoft.com/office/officeart/2018/2/layout/IconVerticalSolidList"/>
    <dgm:cxn modelId="{AA92C7E6-FEC6-4D31-83B5-1FED2FEA9E84}" type="presParOf" srcId="{DC9B2A7C-5850-4494-8FF1-206300094471}" destId="{AF152CB7-71D8-4024-9506-69ED227D1BA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F6A3DF-4380-495D-92E0-857C6C463E95}">
      <dsp:nvSpPr>
        <dsp:cNvPr id="0" name=""/>
        <dsp:cNvSpPr/>
      </dsp:nvSpPr>
      <dsp:spPr>
        <a:xfrm>
          <a:off x="0" y="690"/>
          <a:ext cx="6248400" cy="161568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6AC1F5-12B6-41CF-AA0C-992763AA2B32}">
      <dsp:nvSpPr>
        <dsp:cNvPr id="0" name=""/>
        <dsp:cNvSpPr/>
      </dsp:nvSpPr>
      <dsp:spPr>
        <a:xfrm>
          <a:off x="488743" y="364218"/>
          <a:ext cx="888624" cy="888624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E8CD53-F05A-408A-940F-5A3C3BCC77ED}">
      <dsp:nvSpPr>
        <dsp:cNvPr id="0" name=""/>
        <dsp:cNvSpPr/>
      </dsp:nvSpPr>
      <dsp:spPr>
        <a:xfrm>
          <a:off x="1866111" y="690"/>
          <a:ext cx="4382288" cy="1615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993" tIns="170993" rIns="170993" bIns="170993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500" kern="1200"/>
            <a:t>Większość paprotników rośnie na </a:t>
          </a:r>
          <a:r>
            <a:rPr lang="pl-PL" sz="2500" b="1" kern="1200"/>
            <a:t>lądzie</a:t>
          </a:r>
          <a:r>
            <a:rPr lang="pl-PL" sz="2500" kern="1200"/>
            <a:t>, w </a:t>
          </a:r>
          <a:r>
            <a:rPr lang="pl-PL" sz="2500" b="1" kern="1200"/>
            <a:t>miejscach wilgotnych </a:t>
          </a:r>
          <a:r>
            <a:rPr lang="pl-PL" sz="2500" kern="1200"/>
            <a:t>i </a:t>
          </a:r>
          <a:r>
            <a:rPr lang="pl-PL" sz="2500" b="1" kern="1200"/>
            <a:t>zacienionych</a:t>
          </a:r>
          <a:r>
            <a:rPr lang="pl-PL" sz="2500" kern="1200"/>
            <a:t>.</a:t>
          </a:r>
          <a:endParaRPr lang="en-US" sz="2500" kern="1200"/>
        </a:p>
      </dsp:txBody>
      <dsp:txXfrm>
        <a:off x="1866111" y="690"/>
        <a:ext cx="4382288" cy="1615680"/>
      </dsp:txXfrm>
    </dsp:sp>
    <dsp:sp modelId="{EC8D991E-6275-4537-B875-4D90D6BAB6B4}">
      <dsp:nvSpPr>
        <dsp:cNvPr id="0" name=""/>
        <dsp:cNvSpPr/>
      </dsp:nvSpPr>
      <dsp:spPr>
        <a:xfrm>
          <a:off x="0" y="2020291"/>
          <a:ext cx="6248400" cy="161568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7E3A9-E159-4B07-8549-C3AD21DAD699}">
      <dsp:nvSpPr>
        <dsp:cNvPr id="0" name=""/>
        <dsp:cNvSpPr/>
      </dsp:nvSpPr>
      <dsp:spPr>
        <a:xfrm>
          <a:off x="488743" y="2383819"/>
          <a:ext cx="888624" cy="888624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7DD769-B568-4DEB-88D4-BA378B78EE4D}">
      <dsp:nvSpPr>
        <dsp:cNvPr id="0" name=""/>
        <dsp:cNvSpPr/>
      </dsp:nvSpPr>
      <dsp:spPr>
        <a:xfrm>
          <a:off x="1866111" y="2020291"/>
          <a:ext cx="4382288" cy="1615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993" tIns="170993" rIns="170993" bIns="170993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500" kern="1200"/>
            <a:t>Występują w lasach, nad brzegami jezior i rzek.</a:t>
          </a:r>
          <a:endParaRPr lang="en-US" sz="2500" kern="1200"/>
        </a:p>
      </dsp:txBody>
      <dsp:txXfrm>
        <a:off x="1866111" y="2020291"/>
        <a:ext cx="4382288" cy="1615680"/>
      </dsp:txXfrm>
    </dsp:sp>
    <dsp:sp modelId="{6DCEB921-7384-4F16-809E-014122323149}">
      <dsp:nvSpPr>
        <dsp:cNvPr id="0" name=""/>
        <dsp:cNvSpPr/>
      </dsp:nvSpPr>
      <dsp:spPr>
        <a:xfrm>
          <a:off x="0" y="4039891"/>
          <a:ext cx="6248400" cy="161568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274E8F-F3A3-41EA-A21F-55B953FDE52D}">
      <dsp:nvSpPr>
        <dsp:cNvPr id="0" name=""/>
        <dsp:cNvSpPr/>
      </dsp:nvSpPr>
      <dsp:spPr>
        <a:xfrm>
          <a:off x="488743" y="4403420"/>
          <a:ext cx="888624" cy="888624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152CB7-71D8-4024-9506-69ED227D1BA2}">
      <dsp:nvSpPr>
        <dsp:cNvPr id="0" name=""/>
        <dsp:cNvSpPr/>
      </dsp:nvSpPr>
      <dsp:spPr>
        <a:xfrm>
          <a:off x="1866111" y="4039891"/>
          <a:ext cx="4382288" cy="1615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993" tIns="170993" rIns="170993" bIns="170993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500" kern="1200"/>
            <a:t>Nieliczne przystosowały się do życia w wodzie</a:t>
          </a:r>
          <a:endParaRPr lang="en-US" sz="2500" kern="1200"/>
        </a:p>
      </dsp:txBody>
      <dsp:txXfrm>
        <a:off x="1866111" y="4039891"/>
        <a:ext cx="4382288" cy="16156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193E01D-DD15-4DFE-82C7-1EE2B204C0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5B1800AC-DB6F-4A25-A98F-B5A95D3CB6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09C2B297-FE0B-47CB-862C-C9A63AA02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552B9-F1E2-41F3-B415-440547A71A92}" type="datetimeFigureOut">
              <a:rPr lang="pl-PL" smtClean="0"/>
              <a:t>2020-05-28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3D688308-E0BB-44E6-86B2-54AFD35C7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E59A8CAA-D520-4282-BE94-B4F5216F1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82AAC-EF02-4F62-BABF-C290271ACEB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0750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5866135-8884-4B0B-ABAF-C553E5276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74FA8AC2-ACD8-45BC-B7C5-BBF30329A4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D14D9413-5870-4BE6-BC1A-39E653BE8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552B9-F1E2-41F3-B415-440547A71A92}" type="datetimeFigureOut">
              <a:rPr lang="pl-PL" smtClean="0"/>
              <a:t>2020-05-28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B75D5D3C-1F5A-450C-95C6-2C6F6DD8C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F0BF159F-527C-47B5-9529-2BDDB2049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82AAC-EF02-4F62-BABF-C290271ACEB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1149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D49040B5-1966-4399-A252-7D4350118F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6509C896-16BA-4AE5-B435-546D975943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98EE7A52-A2DE-4143-88E3-7E24772EE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552B9-F1E2-41F3-B415-440547A71A92}" type="datetimeFigureOut">
              <a:rPr lang="pl-PL" smtClean="0"/>
              <a:t>2020-05-28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08D4ACF9-9DED-4DC3-BD61-E44D82F34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616BAC70-2569-4D99-AA27-E1268CC24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82AAC-EF02-4F62-BABF-C290271ACEB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5105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7F4DD4A-CCA6-4F3E-957F-BBC550563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B19DDCF0-A789-41B8-843E-BB9385C2D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ADE74D63-758F-4765-8445-4B0749AFB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552B9-F1E2-41F3-B415-440547A71A92}" type="datetimeFigureOut">
              <a:rPr lang="pl-PL" smtClean="0"/>
              <a:t>2020-05-28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8EC0D743-AA68-41A8-8B61-D0461E97C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AB1FE2A1-56DB-4DA3-B2D0-07D5D1040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82AAC-EF02-4F62-BABF-C290271ACEB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217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0DD77ED-ED8E-4A6E-AA74-505A878B0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29EFC50E-B133-4044-AA6B-57AEAB0EA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855424B8-F017-4853-8C9A-D66C43CD0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552B9-F1E2-41F3-B415-440547A71A92}" type="datetimeFigureOut">
              <a:rPr lang="pl-PL" smtClean="0"/>
              <a:t>2020-05-28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D125EB25-B166-489F-86C9-4442CC29F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E8A9E055-07EC-4600-814C-329AA5C4B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82AAC-EF02-4F62-BABF-C290271ACEB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1485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EC61E80-3942-4C69-8B9A-4D1A6BAC8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C93C54C-215E-4E7B-99B0-151D6DAFF5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326876EA-F6E9-4B7C-A23B-94563531D2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5D2CBA8C-A370-4A21-A313-1624B1206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552B9-F1E2-41F3-B415-440547A71A92}" type="datetimeFigureOut">
              <a:rPr lang="pl-PL" smtClean="0"/>
              <a:t>2020-05-28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B362CCDB-AF0B-425A-983A-6FD7FBD25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28D6ED23-922D-4A84-A82C-A46D7BFAC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82AAC-EF02-4F62-BABF-C290271ACEB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8738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C4FCEB2-FFD5-4C22-B1D7-29C2B9601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58D7BFB0-7486-42F1-A476-92D44593EE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97AD07E4-9B15-4C5F-8664-277F6E6B0E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760C1B86-8347-4569-89ED-A495FEBBC0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71BA8E4E-A887-4EA1-A1DB-595B303B1A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A9E869EC-2138-49D2-B640-6B078212B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552B9-F1E2-41F3-B415-440547A71A92}" type="datetimeFigureOut">
              <a:rPr lang="pl-PL" smtClean="0"/>
              <a:t>2020-05-28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73E7A05B-B477-4E14-A65B-9562EC35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AADBCCA2-5689-4DDE-9236-59F480E75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82AAC-EF02-4F62-BABF-C290271ACEB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9063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5969BE1-30B5-4649-9C01-4F5C713AC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B3439ECD-074B-4E56-B253-425954CFA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552B9-F1E2-41F3-B415-440547A71A92}" type="datetimeFigureOut">
              <a:rPr lang="pl-PL" smtClean="0"/>
              <a:t>2020-05-28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D0FA361A-9E2C-4A77-9D22-A9674FE4F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BD21D404-9A32-4269-9F02-DE0D49910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82AAC-EF02-4F62-BABF-C290271ACEB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9163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AB3F4C02-CA49-4186-BCE5-473C7C0E3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552B9-F1E2-41F3-B415-440547A71A92}" type="datetimeFigureOut">
              <a:rPr lang="pl-PL" smtClean="0"/>
              <a:t>2020-05-28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9096A213-21C5-456F-8C27-DF0944E16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803E9AE5-3A5A-47C3-8104-9323C90AE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82AAC-EF02-4F62-BABF-C290271ACEB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1861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F70F84C-D9F5-4A12-8EE4-62957BE9C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77DD453-7025-4162-AE27-3DD84DD7B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8C6D57EB-4EA0-413F-9579-6890031D9C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94087A3D-81E0-47A2-BF7E-E8F0D6F29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552B9-F1E2-41F3-B415-440547A71A92}" type="datetimeFigureOut">
              <a:rPr lang="pl-PL" smtClean="0"/>
              <a:t>2020-05-28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26802FCA-42C8-4D9A-97FF-352CABFFB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7F7BDD5A-590B-4947-94DE-10391FBD2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82AAC-EF02-4F62-BABF-C290271ACEB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5764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9E73956-709F-471E-9A1C-2FF8FB3B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6D4B079E-6BF2-479D-87A9-91CF897D21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E913AF24-C55A-4675-A544-0712077E9E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D0976BD8-CDBA-4C16-8B0E-0A9D9E91B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552B9-F1E2-41F3-B415-440547A71A92}" type="datetimeFigureOut">
              <a:rPr lang="pl-PL" smtClean="0"/>
              <a:t>2020-05-28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94BBA7EC-991A-4D58-B38B-BA16232C9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78F0CA9D-76A1-4C3F-9AA8-2F5735B6B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82AAC-EF02-4F62-BABF-C290271ACEB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6186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D960FF56-DE5C-4636-9211-ACFEC16A1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D1704FCF-0024-410D-8759-4455E657E2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CA869442-A8D9-4D8E-94AC-5F6BDA44AB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552B9-F1E2-41F3-B415-440547A71A92}" type="datetimeFigureOut">
              <a:rPr lang="pl-PL" smtClean="0"/>
              <a:t>2020-05-28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0BD32D68-4B6B-45C8-8F4C-181F33CB2E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80631FC5-ED43-4ED9-BF05-01CB5EC0DD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82AAC-EF02-4F62-BABF-C290271ACEB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807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9333CDD-5048-4BCE-A3C2-548499A9F4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4007335"/>
            <a:ext cx="6455833" cy="1497998"/>
          </a:xfrm>
        </p:spPr>
        <p:txBody>
          <a:bodyPr anchor="t">
            <a:normAutofit/>
          </a:bodyPr>
          <a:lstStyle/>
          <a:p>
            <a:pPr algn="l"/>
            <a:r>
              <a:rPr lang="pl-PL" sz="4800"/>
              <a:t>Paprotniki!!!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4ED2C95C-529C-4800-A8FA-62B0039A82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3288965"/>
            <a:ext cx="6455833" cy="665853"/>
          </a:xfrm>
        </p:spPr>
        <p:txBody>
          <a:bodyPr anchor="b">
            <a:normAutofit/>
          </a:bodyPr>
          <a:lstStyle/>
          <a:p>
            <a:pPr algn="l"/>
            <a:r>
              <a:rPr lang="pl-PL" sz="2000"/>
              <a:t>Kinga Oleś Va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xmlns="" id="{E26B9EF5-5D92-4AC7-BC55-FC5C4C98ED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476199" y="548"/>
            <a:ext cx="4349752" cy="3142889"/>
          </a:xfrm>
          <a:custGeom>
            <a:avLst/>
            <a:gdLst>
              <a:gd name="connsiteX0" fmla="*/ 229420 w 4349752"/>
              <a:gd name="connsiteY0" fmla="*/ 0 h 3142889"/>
              <a:gd name="connsiteX1" fmla="*/ 4120333 w 4349752"/>
              <a:gd name="connsiteY1" fmla="*/ 0 h 3142889"/>
              <a:gd name="connsiteX2" fmla="*/ 4178840 w 4349752"/>
              <a:gd name="connsiteY2" fmla="*/ 121453 h 3142889"/>
              <a:gd name="connsiteX3" fmla="*/ 4349752 w 4349752"/>
              <a:gd name="connsiteY3" fmla="*/ 968013 h 3142889"/>
              <a:gd name="connsiteX4" fmla="*/ 2174876 w 4349752"/>
              <a:gd name="connsiteY4" fmla="*/ 3142889 h 3142889"/>
              <a:gd name="connsiteX5" fmla="*/ 0 w 4349752"/>
              <a:gd name="connsiteY5" fmla="*/ 968013 h 3142889"/>
              <a:gd name="connsiteX6" fmla="*/ 170913 w 4349752"/>
              <a:gd name="connsiteY6" fmla="*/ 121453 h 314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9752" h="3142889">
                <a:moveTo>
                  <a:pt x="229420" y="0"/>
                </a:moveTo>
                <a:lnTo>
                  <a:pt x="4120333" y="0"/>
                </a:lnTo>
                <a:lnTo>
                  <a:pt x="4178840" y="121453"/>
                </a:lnTo>
                <a:cubicBezTo>
                  <a:pt x="4288894" y="381652"/>
                  <a:pt x="4349752" y="667725"/>
                  <a:pt x="4349752" y="968013"/>
                </a:cubicBezTo>
                <a:cubicBezTo>
                  <a:pt x="4349752" y="2169164"/>
                  <a:pt x="3376027" y="3142889"/>
                  <a:pt x="2174876" y="3142889"/>
                </a:cubicBezTo>
                <a:cubicBezTo>
                  <a:pt x="973725" y="3142889"/>
                  <a:pt x="0" y="2169164"/>
                  <a:pt x="0" y="968013"/>
                </a:cubicBezTo>
                <a:cubicBezTo>
                  <a:pt x="0" y="667725"/>
                  <a:pt x="60858" y="381652"/>
                  <a:pt x="170913" y="12145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xmlns="" id="{F05C5575-0F07-43D0-AE78-81EAA8E671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653759" y="1421356"/>
            <a:ext cx="4538241" cy="5436644"/>
          </a:xfrm>
          <a:custGeom>
            <a:avLst/>
            <a:gdLst>
              <a:gd name="connsiteX0" fmla="*/ 3084645 w 4538241"/>
              <a:gd name="connsiteY0" fmla="*/ 0 h 5436644"/>
              <a:gd name="connsiteX1" fmla="*/ 4285328 w 4538241"/>
              <a:gd name="connsiteY1" fmla="*/ 242407 h 5436644"/>
              <a:gd name="connsiteX2" fmla="*/ 4538241 w 4538241"/>
              <a:gd name="connsiteY2" fmla="*/ 364242 h 5436644"/>
              <a:gd name="connsiteX3" fmla="*/ 4538241 w 4538241"/>
              <a:gd name="connsiteY3" fmla="*/ 5436644 h 5436644"/>
              <a:gd name="connsiteX4" fmla="*/ 1091428 w 4538241"/>
              <a:gd name="connsiteY4" fmla="*/ 5436644 h 5436644"/>
              <a:gd name="connsiteX5" fmla="*/ 903472 w 4538241"/>
              <a:gd name="connsiteY5" fmla="*/ 5265818 h 5436644"/>
              <a:gd name="connsiteX6" fmla="*/ 0 w 4538241"/>
              <a:gd name="connsiteY6" fmla="*/ 3084645 h 5436644"/>
              <a:gd name="connsiteX7" fmla="*/ 3084645 w 4538241"/>
              <a:gd name="connsiteY7" fmla="*/ 0 h 543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8241" h="5436644">
                <a:moveTo>
                  <a:pt x="3084645" y="0"/>
                </a:moveTo>
                <a:cubicBezTo>
                  <a:pt x="3510546" y="0"/>
                  <a:pt x="3916286" y="86315"/>
                  <a:pt x="4285328" y="242407"/>
                </a:cubicBezTo>
                <a:lnTo>
                  <a:pt x="4538241" y="364242"/>
                </a:lnTo>
                <a:lnTo>
                  <a:pt x="4538241" y="5436644"/>
                </a:lnTo>
                <a:lnTo>
                  <a:pt x="1091428" y="5436644"/>
                </a:lnTo>
                <a:lnTo>
                  <a:pt x="903472" y="5265818"/>
                </a:lnTo>
                <a:cubicBezTo>
                  <a:pt x="345261" y="4707608"/>
                  <a:pt x="0" y="3936446"/>
                  <a:pt x="0" y="3084645"/>
                </a:cubicBezTo>
                <a:cubicBezTo>
                  <a:pt x="0" y="1381043"/>
                  <a:pt x="1381043" y="0"/>
                  <a:pt x="308464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Znalezione obrazy dla zapytania las paproci">
            <a:extLst>
              <a:ext uri="{FF2B5EF4-FFF2-40B4-BE49-F238E27FC236}">
                <a16:creationId xmlns:a16="http://schemas.microsoft.com/office/drawing/2014/main" xmlns="" id="{06550E35-66D4-4F09-B281-1E1B641C53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7" r="2494" b="2"/>
          <a:stretch/>
        </p:blipFill>
        <p:spPr bwMode="auto">
          <a:xfrm>
            <a:off x="3639395" y="10"/>
            <a:ext cx="4023360" cy="2980230"/>
          </a:xfrm>
          <a:custGeom>
            <a:avLst/>
            <a:gdLst/>
            <a:ahLst/>
            <a:cxnLst/>
            <a:rect l="l" t="t" r="r" b="b"/>
            <a:pathLst>
              <a:path w="4023360" h="2980240">
                <a:moveTo>
                  <a:pt x="248676" y="0"/>
                </a:moveTo>
                <a:lnTo>
                  <a:pt x="3774684" y="0"/>
                </a:lnTo>
                <a:lnTo>
                  <a:pt x="3780561" y="9674"/>
                </a:lnTo>
                <a:cubicBezTo>
                  <a:pt x="3935405" y="294716"/>
                  <a:pt x="4023360" y="621366"/>
                  <a:pt x="4023360" y="968560"/>
                </a:cubicBezTo>
                <a:cubicBezTo>
                  <a:pt x="4023360" y="2079580"/>
                  <a:pt x="3122700" y="2980240"/>
                  <a:pt x="2011680" y="2980240"/>
                </a:cubicBezTo>
                <a:cubicBezTo>
                  <a:pt x="900660" y="2980240"/>
                  <a:pt x="0" y="2079580"/>
                  <a:pt x="0" y="968560"/>
                </a:cubicBezTo>
                <a:cubicBezTo>
                  <a:pt x="0" y="621366"/>
                  <a:pt x="87955" y="294716"/>
                  <a:pt x="242799" y="967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B43EADEF-F5E1-46D4-A0B8-D7944E704C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95" r="17881" b="-2"/>
          <a:stretch/>
        </p:blipFill>
        <p:spPr>
          <a:xfrm>
            <a:off x="7816897" y="1584494"/>
            <a:ext cx="4375105" cy="5273507"/>
          </a:xfrm>
          <a:custGeom>
            <a:avLst/>
            <a:gdLst/>
            <a:ahLst/>
            <a:cxnLst/>
            <a:rect l="l" t="t" r="r" b="b"/>
            <a:pathLst>
              <a:path w="4375105" h="5273507">
                <a:moveTo>
                  <a:pt x="2921508" y="0"/>
                </a:moveTo>
                <a:cubicBezTo>
                  <a:pt x="3425728" y="0"/>
                  <a:pt x="3900114" y="127735"/>
                  <a:pt x="4314072" y="352611"/>
                </a:cubicBezTo>
                <a:lnTo>
                  <a:pt x="4375105" y="389689"/>
                </a:lnTo>
                <a:lnTo>
                  <a:pt x="4375105" y="5273507"/>
                </a:lnTo>
                <a:lnTo>
                  <a:pt x="1193705" y="5273507"/>
                </a:lnTo>
                <a:lnTo>
                  <a:pt x="1063158" y="5175886"/>
                </a:lnTo>
                <a:cubicBezTo>
                  <a:pt x="413861" y="4640038"/>
                  <a:pt x="0" y="3829104"/>
                  <a:pt x="0" y="2921508"/>
                </a:cubicBezTo>
                <a:cubicBezTo>
                  <a:pt x="0" y="1308004"/>
                  <a:pt x="1308004" y="0"/>
                  <a:pt x="292150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209392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20E169A-3E5D-48D9-870F-D1071856D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pl-PL"/>
              <a:t>Gatunki paproci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AC969DC-3547-4E99-BCCA-E9FD32B30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solidFill>
            <a:srgbClr val="FFC000"/>
          </a:solidFill>
        </p:spPr>
        <p:txBody>
          <a:bodyPr/>
          <a:lstStyle/>
          <a:p>
            <a:r>
              <a:rPr lang="pl-PL" dirty="0"/>
              <a:t>Orlica pospolita       Pióropusznik strusi       Długosz królewski</a:t>
            </a:r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Pióropusznik strusi</a:t>
            </a:r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Długosz królewski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F261808E-F835-4A91-B294-BBDA3F747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655" y="2590799"/>
            <a:ext cx="2828365" cy="3078479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7EE92A2F-57E2-4CB6-BA27-7B5B78CF7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278" y="2329144"/>
            <a:ext cx="3230821" cy="3340135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2A0D0AFC-688E-412E-AD6B-C28494352C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1662" y="2638976"/>
            <a:ext cx="3487120" cy="273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425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5BADB8B-69E6-4D46-9877-15E4E39DA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258" y="264161"/>
            <a:ext cx="10784542" cy="142652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pl-PL" dirty="0"/>
              <a:t>Gatunki skrzypów.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FC0DA23-BD75-422E-8D75-DEB24CB40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258" y="1870448"/>
            <a:ext cx="10515600" cy="4351338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55000" lnSpcReduction="20000"/>
          </a:bodyPr>
          <a:lstStyle/>
          <a:p>
            <a:r>
              <a:rPr lang="pl-PL" sz="3600" b="1" dirty="0"/>
              <a:t>Skrzyp olbrzymi                                         skrzyp leśny                                                skrzyp błotny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                                                                      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s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6F683EC3-CABB-4AC3-884A-FF227794B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90" y="2286000"/>
            <a:ext cx="2591220" cy="3935786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7917ABB7-D52A-44C3-983E-030DB00B92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3467" y="2429248"/>
            <a:ext cx="2241017" cy="3676912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A59410C7-118B-4E96-8C04-B654B07A7C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6177" y="2429248"/>
            <a:ext cx="2075359" cy="367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971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F92AD6A-0CCE-4B68-B6AE-001CD5D5A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Gatunki widłaków.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649BCFB-5101-4EB0-8721-127D0066C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Widłak wroniec                                       widłak jałowcowaty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1026" name="Picture 2" descr="Znalezione obrazy dla zapytania Widłak wroniec">
            <a:extLst>
              <a:ext uri="{FF2B5EF4-FFF2-40B4-BE49-F238E27FC236}">
                <a16:creationId xmlns:a16="http://schemas.microsoft.com/office/drawing/2014/main" xmlns="" id="{1D56F4F0-3D8C-48E1-ACD1-2315C6DBE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600000">
            <a:off x="1622477" y="2392681"/>
            <a:ext cx="2443236" cy="439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A36D4557-9F44-487C-9481-9DC03F6AFC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6186" y="2357552"/>
            <a:ext cx="2847462" cy="446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859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007BB77-7A07-411A-969C-E6EFC6CA44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pl-PL" dirty="0"/>
              <a:t>Dziękuję za uwagę!! </a:t>
            </a:r>
            <a:r>
              <a:rPr lang="pl-PL" dirty="0">
                <a:sym typeface="Wingdings" panose="05000000000000000000" pitchFamily="2" charset="2"/>
              </a:rPr>
              <a:t>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1CEC85CF-1887-419B-8894-CC7677FE9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pl-PL" dirty="0"/>
              <a:t>Kinga Oleś </a:t>
            </a:r>
          </a:p>
          <a:p>
            <a:r>
              <a:rPr lang="pl-PL" dirty="0"/>
              <a:t>Pozdrawiam !!</a:t>
            </a:r>
          </a:p>
        </p:txBody>
      </p:sp>
    </p:spTree>
    <p:extLst>
      <p:ext uri="{BB962C8B-B14F-4D97-AF65-F5344CB8AC3E}">
        <p14:creationId xmlns:p14="http://schemas.microsoft.com/office/powerpoint/2010/main" val="2748561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8575C10-8187-4AC4-AD72-C754EAFD28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465429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2110FD4-E810-44DC-83FC-23A9923CA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59678"/>
            <a:ext cx="3567915" cy="4952492"/>
          </a:xfrm>
        </p:spPr>
        <p:txBody>
          <a:bodyPr>
            <a:normAutofit/>
          </a:bodyPr>
          <a:lstStyle/>
          <a:p>
            <a:r>
              <a:rPr lang="pl-PL">
                <a:solidFill>
                  <a:schemeClr val="bg1"/>
                </a:solidFill>
              </a:rPr>
              <a:t>Środowisko życia paprotników.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74E776C9-ED67-41B7-B3A3-4DF76EF3AC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99730"/>
            <a:ext cx="429768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xmlns="" id="{CEF323D5-FC81-4602-950D-6613F2F174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6601076"/>
              </p:ext>
            </p:extLst>
          </p:nvPr>
        </p:nvGraphicFramePr>
        <p:xfrm>
          <a:off x="5181600" y="568325"/>
          <a:ext cx="6248400" cy="5656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5312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A3C65EC-3F9E-48AB-9CBB-8FE712D8B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Ogólna budowa paprotników.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53A196B7-8059-4488-92D7-AB4AD6F44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/>
              <a:t>Korzenie</a:t>
            </a:r>
          </a:p>
          <a:p>
            <a:r>
              <a:rPr lang="pl-PL" dirty="0"/>
              <a:t>Łodygi</a:t>
            </a:r>
          </a:p>
          <a:p>
            <a:r>
              <a:rPr lang="pl-PL" dirty="0"/>
              <a:t>Liście – odpowiadające za przeprowadzenie fotosyntezy</a:t>
            </a:r>
          </a:p>
          <a:p>
            <a:r>
              <a:rPr lang="pl-PL" dirty="0"/>
              <a:t>           - liście na których powstają zarodnie</a:t>
            </a:r>
          </a:p>
          <a:p>
            <a:endParaRPr lang="pl-PL" dirty="0"/>
          </a:p>
          <a:p>
            <a:endParaRPr lang="pl-PL" dirty="0"/>
          </a:p>
          <a:p>
            <a:pPr marL="0" indent="0">
              <a:buNone/>
            </a:pPr>
            <a:r>
              <a:rPr lang="pl-PL" dirty="0"/>
              <a:t> </a:t>
            </a:r>
          </a:p>
          <a:p>
            <a:pPr marL="0" indent="0">
              <a:buNone/>
            </a:pPr>
            <a:r>
              <a:rPr lang="pl-PL" dirty="0"/>
              <a:t>                          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dirty="0"/>
              <a:t>                         </a:t>
            </a:r>
          </a:p>
        </p:txBody>
      </p:sp>
      <p:cxnSp>
        <p:nvCxnSpPr>
          <p:cNvPr id="7" name="Łącznik prosty ze strzałką 6">
            <a:extLst>
              <a:ext uri="{FF2B5EF4-FFF2-40B4-BE49-F238E27FC236}">
                <a16:creationId xmlns:a16="http://schemas.microsoft.com/office/drawing/2014/main" xmlns="" id="{22B04D35-B090-4E59-8065-99F32B45897A}"/>
              </a:ext>
            </a:extLst>
          </p:cNvPr>
          <p:cNvCxnSpPr/>
          <p:nvPr/>
        </p:nvCxnSpPr>
        <p:spPr>
          <a:xfrm flipH="1">
            <a:off x="2419109" y="4236334"/>
            <a:ext cx="914400" cy="6134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ze strzałką 8">
            <a:extLst>
              <a:ext uri="{FF2B5EF4-FFF2-40B4-BE49-F238E27FC236}">
                <a16:creationId xmlns:a16="http://schemas.microsoft.com/office/drawing/2014/main" xmlns="" id="{32834471-2E45-4FCF-9ED7-A7BBFD339DCC}"/>
              </a:ext>
            </a:extLst>
          </p:cNvPr>
          <p:cNvCxnSpPr/>
          <p:nvPr/>
        </p:nvCxnSpPr>
        <p:spPr>
          <a:xfrm>
            <a:off x="4687747" y="4363656"/>
            <a:ext cx="0" cy="10185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ze strzałką 10">
            <a:extLst>
              <a:ext uri="{FF2B5EF4-FFF2-40B4-BE49-F238E27FC236}">
                <a16:creationId xmlns:a16="http://schemas.microsoft.com/office/drawing/2014/main" xmlns="" id="{DC40A07C-B16D-48ED-9E94-BEBE7A2FD682}"/>
              </a:ext>
            </a:extLst>
          </p:cNvPr>
          <p:cNvCxnSpPr/>
          <p:nvPr/>
        </p:nvCxnSpPr>
        <p:spPr>
          <a:xfrm>
            <a:off x="5532699" y="4236334"/>
            <a:ext cx="960698" cy="2546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rostokąt 11">
            <a:extLst>
              <a:ext uri="{FF2B5EF4-FFF2-40B4-BE49-F238E27FC236}">
                <a16:creationId xmlns:a16="http://schemas.microsoft.com/office/drawing/2014/main" xmlns="" id="{1F449534-FB96-4F9B-9394-E9269DED791E}"/>
              </a:ext>
            </a:extLst>
          </p:cNvPr>
          <p:cNvSpPr/>
          <p:nvPr/>
        </p:nvSpPr>
        <p:spPr>
          <a:xfrm>
            <a:off x="1238491" y="4849792"/>
            <a:ext cx="2604304" cy="613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dirty="0"/>
              <a:t>Paprocie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xmlns="" id="{45258E1A-3513-4926-A113-7883BAF79DAA}"/>
              </a:ext>
            </a:extLst>
          </p:cNvPr>
          <p:cNvSpPr/>
          <p:nvPr/>
        </p:nvSpPr>
        <p:spPr>
          <a:xfrm>
            <a:off x="4201610" y="5278056"/>
            <a:ext cx="1655174" cy="451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dirty="0"/>
              <a:t>skrzypy</a:t>
            </a: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xmlns="" id="{1B6D59B0-AF2F-423A-B682-EC607F728140}"/>
              </a:ext>
            </a:extLst>
          </p:cNvPr>
          <p:cNvSpPr/>
          <p:nvPr/>
        </p:nvSpPr>
        <p:spPr>
          <a:xfrm>
            <a:off x="6174614" y="4551743"/>
            <a:ext cx="2002414" cy="52664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/>
              <a:t>widłaki</a:t>
            </a: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xmlns="" id="{B0B945FC-DB4D-47E8-BC6F-06770B6E4128}"/>
              </a:ext>
            </a:extLst>
          </p:cNvPr>
          <p:cNvSpPr/>
          <p:nvPr/>
        </p:nvSpPr>
        <p:spPr>
          <a:xfrm>
            <a:off x="3183038" y="3854370"/>
            <a:ext cx="2777924" cy="5092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800" dirty="0"/>
              <a:t>Paprotniki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572E28AF-1C1B-45BD-A441-178DB469D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18321">
            <a:off x="7528560" y="488049"/>
            <a:ext cx="4245851" cy="232339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77D8E3AC-E632-4001-904C-D03B2025B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670300">
            <a:off x="8281401" y="3793441"/>
            <a:ext cx="3597862" cy="256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143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E862BE82-D00D-42C1-BF16-93AA37870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F6D92C2D-1D3D-4974-918C-06579FB354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8DA64BD-ACA1-401A-85C8-061B2D16A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42" y="632990"/>
            <a:ext cx="4062643" cy="1043409"/>
          </a:xfrm>
        </p:spPr>
        <p:txBody>
          <a:bodyPr>
            <a:normAutofit/>
          </a:bodyPr>
          <a:lstStyle/>
          <a:p>
            <a:r>
              <a:rPr lang="pl-PL" sz="3600"/>
              <a:t>Budowa paproci.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8968BC9-7335-436F-9D3D-D2C91ADDD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74" y="1774372"/>
            <a:ext cx="4064409" cy="2754086"/>
          </a:xfrm>
        </p:spPr>
        <p:txBody>
          <a:bodyPr anchor="t">
            <a:normAutofit/>
          </a:bodyPr>
          <a:lstStyle/>
          <a:p>
            <a:r>
              <a:rPr lang="pl-PL" sz="2000" dirty="0"/>
              <a:t>Kłącze- podziemna łodyga, która magazynuje substancje odżywcze</a:t>
            </a:r>
          </a:p>
          <a:p>
            <a:r>
              <a:rPr lang="pl-PL" sz="2000" dirty="0"/>
              <a:t>Korzenie – cienkie i bardzo liczne</a:t>
            </a:r>
          </a:p>
          <a:p>
            <a:r>
              <a:rPr lang="pl-PL" sz="2000" dirty="0"/>
              <a:t>Liście – pierzaste o długich ogonkach</a:t>
            </a:r>
          </a:p>
          <a:p>
            <a:endParaRPr lang="pl-PL" sz="1800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882E5EF5-9847-4893-B540-6BAA2647E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221" y="1154694"/>
            <a:ext cx="6589016" cy="517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6172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0">
            <a:extLst>
              <a:ext uri="{FF2B5EF4-FFF2-40B4-BE49-F238E27FC236}">
                <a16:creationId xmlns:a16="http://schemas.microsoft.com/office/drawing/2014/main" xmlns="" id="{81AEB8A9-B768-4E30-BA55-D919E66873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0001" y="-2"/>
            <a:ext cx="4069936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75E9595-7CC8-4726-80ED-31643F779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0080"/>
            <a:ext cx="3096427" cy="5613236"/>
          </a:xfrm>
        </p:spPr>
        <p:txBody>
          <a:bodyPr anchor="ctr">
            <a:normAutofit/>
          </a:bodyPr>
          <a:lstStyle/>
          <a:p>
            <a:r>
              <a:rPr lang="pl-PL" dirty="0">
                <a:solidFill>
                  <a:srgbClr val="FFFFFF"/>
                </a:solidFill>
              </a:rPr>
              <a:t>Budowa skrzypów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54E2CA8-7762-402B-AAB4-79F229847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9818" y="640082"/>
            <a:ext cx="6848715" cy="3144840"/>
          </a:xfrm>
        </p:spPr>
        <p:txBody>
          <a:bodyPr anchor="ctr">
            <a:normAutofit/>
          </a:bodyPr>
          <a:lstStyle/>
          <a:p>
            <a:r>
              <a:rPr lang="pl-PL" sz="2000" dirty="0"/>
              <a:t>Kłącze  - korzenie </a:t>
            </a:r>
          </a:p>
          <a:p>
            <a:r>
              <a:rPr lang="pl-PL" sz="2000" dirty="0"/>
              <a:t>Łodygi </a:t>
            </a:r>
          </a:p>
          <a:p>
            <a:r>
              <a:rPr lang="pl-PL" sz="2000" dirty="0"/>
              <a:t>Liście tworzące kłos zarodniowy</a:t>
            </a:r>
          </a:p>
          <a:p>
            <a:endParaRPr lang="pl-PL" sz="2000" dirty="0"/>
          </a:p>
          <a:p>
            <a:endParaRPr lang="pl-PL" sz="2000" dirty="0"/>
          </a:p>
          <a:p>
            <a:endParaRPr lang="pl-PL" sz="2000" dirty="0"/>
          </a:p>
          <a:p>
            <a:r>
              <a:rPr lang="pl-PL" sz="2000" dirty="0"/>
              <a:t>Pęd wiosenny.                                   Pęd letni.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35C4FADA-EA9A-4378-B334-67CCF33F0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920" y="3558113"/>
            <a:ext cx="7850293" cy="314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49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xmlns="" id="{F4C0B10B-D2C4-4A54-AFAD-3D27DF88BB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xmlns="" id="{B6BADB90-C74B-40D6-86DC-503F65FCE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38" name="Freeform 44">
              <a:extLst>
                <a:ext uri="{FF2B5EF4-FFF2-40B4-BE49-F238E27FC236}">
                  <a16:creationId xmlns:a16="http://schemas.microsoft.com/office/drawing/2014/main" xmlns="" id="{6559431D-1886-4AE0-9B87-9AD2ECAB84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45">
              <a:extLst>
                <a:ext uri="{FF2B5EF4-FFF2-40B4-BE49-F238E27FC236}">
                  <a16:creationId xmlns:a16="http://schemas.microsoft.com/office/drawing/2014/main" xmlns="" id="{373850A5-B04A-4FCD-9E73-EE322167FB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46">
              <a:extLst>
                <a:ext uri="{FF2B5EF4-FFF2-40B4-BE49-F238E27FC236}">
                  <a16:creationId xmlns:a16="http://schemas.microsoft.com/office/drawing/2014/main" xmlns="" id="{82C18C67-80FA-4738-AA53-0AF2419F98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47">
              <a:extLst>
                <a:ext uri="{FF2B5EF4-FFF2-40B4-BE49-F238E27FC236}">
                  <a16:creationId xmlns:a16="http://schemas.microsoft.com/office/drawing/2014/main" xmlns="" id="{48543B1A-8BF5-4C63-8404-41B2EA70B3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xmlns="" id="{92DF5096-E051-498C-A3ED-CBA77A813A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9718611-205D-46DF-A1F9-DAF109F33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pl-PL" sz="4000">
                <a:solidFill>
                  <a:srgbClr val="FFFFFF"/>
                </a:solidFill>
              </a:rPr>
              <a:t>Budowa widłaków.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687050B-CF79-46FC-9D5C-51BB199CA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>
            <a:normAutofit/>
          </a:bodyPr>
          <a:lstStyle/>
          <a:p>
            <a:r>
              <a:rPr lang="pl-PL" sz="2400"/>
              <a:t>Delikatne korzenie </a:t>
            </a:r>
          </a:p>
          <a:p>
            <a:r>
              <a:rPr lang="pl-PL" sz="2400"/>
              <a:t>Łodygi płożące się po powierzchni ziemi</a:t>
            </a:r>
          </a:p>
          <a:p>
            <a:r>
              <a:rPr lang="pl-PL" sz="2400"/>
              <a:t>Drobne liście</a:t>
            </a:r>
          </a:p>
          <a:p>
            <a:endParaRPr lang="pl-PL" sz="2400"/>
          </a:p>
        </p:txBody>
      </p:sp>
      <p:pic>
        <p:nvPicPr>
          <p:cNvPr id="1026" name="Picture 2" descr="Paprocie, skrzypy i widłaki - Epodreczniki.pl">
            <a:extLst>
              <a:ext uri="{FF2B5EF4-FFF2-40B4-BE49-F238E27FC236}">
                <a16:creationId xmlns:a16="http://schemas.microsoft.com/office/drawing/2014/main" xmlns="" id="{FC70025A-0C7D-47CD-96FD-9672608731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0"/>
          <a:stretch/>
        </p:blipFill>
        <p:spPr bwMode="auto">
          <a:xfrm>
            <a:off x="4761162" y="2205354"/>
            <a:ext cx="6227696" cy="462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522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25AFB8F-0A71-415D-8660-1A278B3DE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l-PL" dirty="0"/>
              <a:t>Rozmnażanie się paproci.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1D61BC0D-0FA3-445B-99A9-8CB636167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2080"/>
            <a:ext cx="10515600" cy="5455919"/>
          </a:xfrm>
        </p:spPr>
        <p:txBody>
          <a:bodyPr>
            <a:noAutofit/>
          </a:bodyPr>
          <a:lstStyle/>
          <a:p>
            <a:r>
              <a:rPr lang="pl-PL" sz="1800" dirty="0"/>
              <a:t>Na dolnej stronie liścia są</a:t>
            </a:r>
          </a:p>
          <a:p>
            <a:pPr marL="0" indent="0">
              <a:buNone/>
            </a:pPr>
            <a:r>
              <a:rPr lang="pl-PL" sz="1800" dirty="0"/>
              <a:t>w kupkach zarodnie z zaro-</a:t>
            </a:r>
          </a:p>
          <a:p>
            <a:pPr marL="0" indent="0">
              <a:buNone/>
            </a:pPr>
            <a:r>
              <a:rPr lang="pl-PL" sz="1800" dirty="0"/>
              <a:t>dnikami. Górna część zaro-</a:t>
            </a:r>
          </a:p>
          <a:p>
            <a:pPr marL="0" indent="0">
              <a:buNone/>
            </a:pPr>
            <a:r>
              <a:rPr lang="pl-PL" sz="1800" dirty="0"/>
              <a:t>dni odrywa się. Wysypują</a:t>
            </a:r>
          </a:p>
          <a:p>
            <a:pPr marL="0" indent="0">
              <a:buNone/>
            </a:pPr>
            <a:r>
              <a:rPr lang="pl-PL" sz="1800" dirty="0"/>
              <a:t>się zarodniki i unoszone </a:t>
            </a:r>
          </a:p>
          <a:p>
            <a:pPr marL="0" indent="0">
              <a:buNone/>
            </a:pPr>
            <a:r>
              <a:rPr lang="pl-PL" sz="1800" dirty="0"/>
              <a:t>przez wiatr spadają na </a:t>
            </a:r>
          </a:p>
          <a:p>
            <a:pPr marL="0" indent="0">
              <a:buNone/>
            </a:pPr>
            <a:r>
              <a:rPr lang="pl-PL" sz="1800" dirty="0"/>
              <a:t>ziemię. Rozwija się przed-</a:t>
            </a:r>
          </a:p>
          <a:p>
            <a:pPr marL="0" indent="0">
              <a:buNone/>
            </a:pPr>
            <a:r>
              <a:rPr lang="pl-PL" sz="1800" dirty="0"/>
              <a:t>rośle przymocowane do</a:t>
            </a:r>
          </a:p>
          <a:p>
            <a:pPr marL="0" indent="0">
              <a:buNone/>
            </a:pPr>
            <a:r>
              <a:rPr lang="pl-PL" sz="1800" dirty="0"/>
              <a:t>podłoża chwytnikami. Na</a:t>
            </a:r>
          </a:p>
          <a:p>
            <a:pPr marL="0" indent="0">
              <a:buNone/>
            </a:pPr>
            <a:r>
              <a:rPr lang="pl-PL" sz="1800" dirty="0"/>
              <a:t>nim powstają plemnie z plemnikami</a:t>
            </a:r>
          </a:p>
          <a:p>
            <a:pPr marL="0" indent="0">
              <a:buNone/>
            </a:pPr>
            <a:r>
              <a:rPr lang="pl-PL" sz="1800" dirty="0"/>
              <a:t>i rodnie z komórkami jajowymi.</a:t>
            </a:r>
          </a:p>
          <a:p>
            <a:pPr marL="0" indent="0">
              <a:buNone/>
            </a:pPr>
            <a:r>
              <a:rPr lang="pl-PL" sz="1800" dirty="0"/>
              <a:t>Poprzez wodę łączą się ze sobą </a:t>
            </a:r>
          </a:p>
          <a:p>
            <a:pPr marL="0" indent="0">
              <a:buNone/>
            </a:pPr>
            <a:r>
              <a:rPr lang="pl-PL" sz="1800" dirty="0"/>
              <a:t>i powstaje zygota –zarodek nowej </a:t>
            </a:r>
          </a:p>
          <a:p>
            <a:pPr marL="0" indent="0">
              <a:buNone/>
            </a:pPr>
            <a:r>
              <a:rPr lang="pl-PL" sz="1800" dirty="0"/>
              <a:t>rośliny ( przedrośle obumiera).</a:t>
            </a:r>
          </a:p>
        </p:txBody>
      </p:sp>
      <p:pic>
        <p:nvPicPr>
          <p:cNvPr id="10" name="Symbol zastępczy zawartości 6">
            <a:extLst>
              <a:ext uri="{FF2B5EF4-FFF2-40B4-BE49-F238E27FC236}">
                <a16:creationId xmlns:a16="http://schemas.microsoft.com/office/drawing/2014/main" xmlns="" id="{B71EB0CA-F43C-4812-8C13-1FD6B212AD0D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13199" r="9748" b="37574"/>
          <a:stretch/>
        </p:blipFill>
        <p:spPr bwMode="auto">
          <a:xfrm>
            <a:off x="5059680" y="1371600"/>
            <a:ext cx="7040880" cy="54965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3734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8F9281F-73EF-4016-A3EC-45830285FB2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pl-PL" dirty="0"/>
              <a:t>Znaczenie paprotników dla przyrody.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D1FBE2B-ABBD-4C44-A905-25EFD3BAA99C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pl-PL" dirty="0"/>
              <a:t>W lesie są składnikami runa leśnego</a:t>
            </a:r>
          </a:p>
          <a:p>
            <a:r>
              <a:rPr lang="pl-PL" dirty="0"/>
              <a:t>Są miejscem życia dla wielu drobnych zwierząt</a:t>
            </a:r>
          </a:p>
          <a:p>
            <a:r>
              <a:rPr lang="pl-PL" dirty="0"/>
              <a:t>Są schronieniem i pożywieniem dla zwierząt ( np. myszarka zaroślowa zjada paprocie i chroni się pod nimi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26D2F7A9-C954-48C1-BA2B-AA553B4B5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8635" y="3268351"/>
            <a:ext cx="3072650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640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CBE6FAF-E4FA-42E0-AEA5-5CEB941AC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pl-PL" sz="4100"/>
              <a:t>Znaczenie paprotników dla człowieka.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0ED6727-873F-4D34-9F4C-591A50B34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/>
          </a:bodyPr>
          <a:lstStyle/>
          <a:p>
            <a:r>
              <a:rPr lang="pl-PL" sz="1800"/>
              <a:t>Paprotniki żyjące na ziemi przed milionami lat dały początek bogatym złożom węgla kamiennego</a:t>
            </a:r>
          </a:p>
          <a:p>
            <a:r>
              <a:rPr lang="pl-PL" sz="1800"/>
              <a:t>Są źródłem substancji leczniczych ( skrzyp polny- stosowany w chorobach nerek, wzmacnia paznokcie i włosy)</a:t>
            </a:r>
          </a:p>
          <a:p>
            <a:r>
              <a:rPr lang="pl-PL" sz="1800"/>
              <a:t>Znacznie dekoracyjne ozdabia się nimi parki i ogrody czy też bukiety kwiatów</a:t>
            </a:r>
          </a:p>
          <a:p>
            <a:r>
              <a:rPr lang="pl-PL" sz="1800"/>
              <a:t>Skrzypy są uciążliwymi chwastami utrudniają wzrost i rozwój innych roślin gdy rosną na polu uprawnym czy w ogrodzie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CF62D2A7-8207-488C-9F46-316BA81A16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098D41A2-D00E-41C5-8B47-0F83FEE9B1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12" r="21921" b="1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884079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328</Words>
  <Application>Microsoft Office PowerPoint</Application>
  <PresentationFormat>Panoramiczny</PresentationFormat>
  <Paragraphs>92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Motyw pakietu Office</vt:lpstr>
      <vt:lpstr>Paprotniki!!!</vt:lpstr>
      <vt:lpstr>Środowisko życia paprotników.</vt:lpstr>
      <vt:lpstr>Ogólna budowa paprotników.</vt:lpstr>
      <vt:lpstr>Budowa paproci.</vt:lpstr>
      <vt:lpstr>Budowa skrzypów</vt:lpstr>
      <vt:lpstr>Budowa widłaków.</vt:lpstr>
      <vt:lpstr>Rozmnażanie się paproci.</vt:lpstr>
      <vt:lpstr>Znaczenie paprotników dla przyrody.</vt:lpstr>
      <vt:lpstr>Znaczenie paprotników dla człowieka.</vt:lpstr>
      <vt:lpstr>Gatunki paproci</vt:lpstr>
      <vt:lpstr>Gatunki skrzypów.</vt:lpstr>
      <vt:lpstr>Gatunki widłaków.</vt:lpstr>
      <vt:lpstr>Dziękuję za uwagę!! 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Paprotniki!!!</dc:title>
  <dc:creator>Lenovo</dc:creator>
  <cp:lastModifiedBy>ASUS</cp:lastModifiedBy>
  <cp:revision>6</cp:revision>
  <dcterms:created xsi:type="dcterms:W3CDTF">2020-05-27T10:22:08Z</dcterms:created>
  <dcterms:modified xsi:type="dcterms:W3CDTF">2020-05-28T06:10:00Z</dcterms:modified>
</cp:coreProperties>
</file>