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8" r:id="rId8"/>
    <p:sldId id="266" r:id="rId9"/>
    <p:sldId id="258" r:id="rId10"/>
    <p:sldId id="259" r:id="rId11"/>
    <p:sldId id="267" r:id="rId12"/>
    <p:sldId id="269" r:id="rId13"/>
    <p:sldId id="270" r:id="rId14"/>
    <p:sldId id="271" r:id="rId15"/>
    <p:sldId id="272" r:id="rId16"/>
    <p:sldId id="274"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DA038C0-D445-42B9-BF9B-382DD1604433}" type="datetimeFigureOut">
              <a:rPr lang="pl-PL" smtClean="0"/>
              <a:t>2023-12-14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D29B6D0-1E79-4EEC-9769-F4B7BA22477C}" type="slidenum">
              <a:rPr lang="pl-PL" smtClean="0"/>
              <a:t>‹#›</a:t>
            </a:fld>
            <a:endParaRPr lang="pl-PL"/>
          </a:p>
        </p:txBody>
      </p:sp>
    </p:spTree>
    <p:extLst>
      <p:ext uri="{BB962C8B-B14F-4D97-AF65-F5344CB8AC3E}">
        <p14:creationId xmlns:p14="http://schemas.microsoft.com/office/powerpoint/2010/main" val="89308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DA038C0-D445-42B9-BF9B-382DD1604433}" type="datetimeFigureOut">
              <a:rPr lang="pl-PL" smtClean="0"/>
              <a:t>2023-12-14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D29B6D0-1E79-4EEC-9769-F4B7BA22477C}" type="slidenum">
              <a:rPr lang="pl-PL" smtClean="0"/>
              <a:t>‹#›</a:t>
            </a:fld>
            <a:endParaRPr lang="pl-PL"/>
          </a:p>
        </p:txBody>
      </p:sp>
    </p:spTree>
    <p:extLst>
      <p:ext uri="{BB962C8B-B14F-4D97-AF65-F5344CB8AC3E}">
        <p14:creationId xmlns:p14="http://schemas.microsoft.com/office/powerpoint/2010/main" val="355809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DA038C0-D445-42B9-BF9B-382DD1604433}" type="datetimeFigureOut">
              <a:rPr lang="pl-PL" smtClean="0"/>
              <a:t>2023-12-14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D29B6D0-1E79-4EEC-9769-F4B7BA22477C}" type="slidenum">
              <a:rPr lang="pl-PL" smtClean="0"/>
              <a:t>‹#›</a:t>
            </a:fld>
            <a:endParaRPr lang="pl-PL"/>
          </a:p>
        </p:txBody>
      </p:sp>
    </p:spTree>
    <p:extLst>
      <p:ext uri="{BB962C8B-B14F-4D97-AF65-F5344CB8AC3E}">
        <p14:creationId xmlns:p14="http://schemas.microsoft.com/office/powerpoint/2010/main" val="292233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DA038C0-D445-42B9-BF9B-382DD1604433}" type="datetimeFigureOut">
              <a:rPr lang="pl-PL" smtClean="0"/>
              <a:t>2023-12-14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D29B6D0-1E79-4EEC-9769-F4B7BA22477C}" type="slidenum">
              <a:rPr lang="pl-PL" smtClean="0"/>
              <a:t>‹#›</a:t>
            </a:fld>
            <a:endParaRPr lang="pl-PL"/>
          </a:p>
        </p:txBody>
      </p:sp>
    </p:spTree>
    <p:extLst>
      <p:ext uri="{BB962C8B-B14F-4D97-AF65-F5344CB8AC3E}">
        <p14:creationId xmlns:p14="http://schemas.microsoft.com/office/powerpoint/2010/main" val="361992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DA038C0-D445-42B9-BF9B-382DD1604433}" type="datetimeFigureOut">
              <a:rPr lang="pl-PL" smtClean="0"/>
              <a:t>2023-12-14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D29B6D0-1E79-4EEC-9769-F4B7BA22477C}" type="slidenum">
              <a:rPr lang="pl-PL" smtClean="0"/>
              <a:t>‹#›</a:t>
            </a:fld>
            <a:endParaRPr lang="pl-PL"/>
          </a:p>
        </p:txBody>
      </p:sp>
    </p:spTree>
    <p:extLst>
      <p:ext uri="{BB962C8B-B14F-4D97-AF65-F5344CB8AC3E}">
        <p14:creationId xmlns:p14="http://schemas.microsoft.com/office/powerpoint/2010/main" val="286574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DA038C0-D445-42B9-BF9B-382DD1604433}" type="datetimeFigureOut">
              <a:rPr lang="pl-PL" smtClean="0"/>
              <a:t>2023-12-14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D29B6D0-1E79-4EEC-9769-F4B7BA22477C}" type="slidenum">
              <a:rPr lang="pl-PL" smtClean="0"/>
              <a:t>‹#›</a:t>
            </a:fld>
            <a:endParaRPr lang="pl-PL"/>
          </a:p>
        </p:txBody>
      </p:sp>
    </p:spTree>
    <p:extLst>
      <p:ext uri="{BB962C8B-B14F-4D97-AF65-F5344CB8AC3E}">
        <p14:creationId xmlns:p14="http://schemas.microsoft.com/office/powerpoint/2010/main" val="180210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DA038C0-D445-42B9-BF9B-382DD1604433}" type="datetimeFigureOut">
              <a:rPr lang="pl-PL" smtClean="0"/>
              <a:t>2023-12-14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D29B6D0-1E79-4EEC-9769-F4B7BA22477C}" type="slidenum">
              <a:rPr lang="pl-PL" smtClean="0"/>
              <a:t>‹#›</a:t>
            </a:fld>
            <a:endParaRPr lang="pl-PL"/>
          </a:p>
        </p:txBody>
      </p:sp>
    </p:spTree>
    <p:extLst>
      <p:ext uri="{BB962C8B-B14F-4D97-AF65-F5344CB8AC3E}">
        <p14:creationId xmlns:p14="http://schemas.microsoft.com/office/powerpoint/2010/main" val="107981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DA038C0-D445-42B9-BF9B-382DD1604433}" type="datetimeFigureOut">
              <a:rPr lang="pl-PL" smtClean="0"/>
              <a:t>2023-12-14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D29B6D0-1E79-4EEC-9769-F4B7BA22477C}" type="slidenum">
              <a:rPr lang="pl-PL" smtClean="0"/>
              <a:t>‹#›</a:t>
            </a:fld>
            <a:endParaRPr lang="pl-PL"/>
          </a:p>
        </p:txBody>
      </p:sp>
    </p:spTree>
    <p:extLst>
      <p:ext uri="{BB962C8B-B14F-4D97-AF65-F5344CB8AC3E}">
        <p14:creationId xmlns:p14="http://schemas.microsoft.com/office/powerpoint/2010/main" val="26627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DA038C0-D445-42B9-BF9B-382DD1604433}" type="datetimeFigureOut">
              <a:rPr lang="pl-PL" smtClean="0"/>
              <a:t>2023-12-14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D29B6D0-1E79-4EEC-9769-F4B7BA22477C}" type="slidenum">
              <a:rPr lang="pl-PL" smtClean="0"/>
              <a:t>‹#›</a:t>
            </a:fld>
            <a:endParaRPr lang="pl-PL"/>
          </a:p>
        </p:txBody>
      </p:sp>
    </p:spTree>
    <p:extLst>
      <p:ext uri="{BB962C8B-B14F-4D97-AF65-F5344CB8AC3E}">
        <p14:creationId xmlns:p14="http://schemas.microsoft.com/office/powerpoint/2010/main" val="253806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DA038C0-D445-42B9-BF9B-382DD1604433}" type="datetimeFigureOut">
              <a:rPr lang="pl-PL" smtClean="0"/>
              <a:t>2023-12-14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D29B6D0-1E79-4EEC-9769-F4B7BA22477C}" type="slidenum">
              <a:rPr lang="pl-PL" smtClean="0"/>
              <a:t>‹#›</a:t>
            </a:fld>
            <a:endParaRPr lang="pl-PL"/>
          </a:p>
        </p:txBody>
      </p:sp>
    </p:spTree>
    <p:extLst>
      <p:ext uri="{BB962C8B-B14F-4D97-AF65-F5344CB8AC3E}">
        <p14:creationId xmlns:p14="http://schemas.microsoft.com/office/powerpoint/2010/main" val="1673740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DA038C0-D445-42B9-BF9B-382DD1604433}" type="datetimeFigureOut">
              <a:rPr lang="pl-PL" smtClean="0"/>
              <a:t>2023-12-14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D29B6D0-1E79-4EEC-9769-F4B7BA22477C}" type="slidenum">
              <a:rPr lang="pl-PL" smtClean="0"/>
              <a:t>‹#›</a:t>
            </a:fld>
            <a:endParaRPr lang="pl-PL"/>
          </a:p>
        </p:txBody>
      </p:sp>
    </p:spTree>
    <p:extLst>
      <p:ext uri="{BB962C8B-B14F-4D97-AF65-F5344CB8AC3E}">
        <p14:creationId xmlns:p14="http://schemas.microsoft.com/office/powerpoint/2010/main" val="149750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038C0-D445-42B9-BF9B-382DD1604433}" type="datetimeFigureOut">
              <a:rPr lang="pl-PL" smtClean="0"/>
              <a:t>2023-12-14</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9B6D0-1E79-4EEC-9769-F4B7BA22477C}" type="slidenum">
              <a:rPr lang="pl-PL" smtClean="0"/>
              <a:t>‹#›</a:t>
            </a:fld>
            <a:endParaRPr lang="pl-PL"/>
          </a:p>
        </p:txBody>
      </p:sp>
    </p:spTree>
    <p:extLst>
      <p:ext uri="{BB962C8B-B14F-4D97-AF65-F5344CB8AC3E}">
        <p14:creationId xmlns:p14="http://schemas.microsoft.com/office/powerpoint/2010/main" val="715201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8840" y="1289810"/>
            <a:ext cx="7272270" cy="1912983"/>
          </a:xfrm>
        </p:spPr>
        <p:txBody>
          <a:bodyPr>
            <a:normAutofit/>
          </a:bodyPr>
          <a:lstStyle/>
          <a:p>
            <a:r>
              <a:rPr lang="pl-PL" sz="4800" dirty="0" smtClean="0">
                <a:latin typeface="Century Gothic" panose="020B0502020202020204" pitchFamily="34" charset="0"/>
              </a:rPr>
              <a:t>Układ krążenia krwi</a:t>
            </a:r>
            <a:endParaRPr lang="pl-PL" sz="4800" dirty="0">
              <a:latin typeface="Century Gothic" panose="020B0502020202020204" pitchFamily="34" charset="0"/>
            </a:endParaRPr>
          </a:p>
        </p:txBody>
      </p:sp>
      <p:sp>
        <p:nvSpPr>
          <p:cNvPr id="3" name="Podtytuł 2"/>
          <p:cNvSpPr>
            <a:spLocks noGrp="1"/>
          </p:cNvSpPr>
          <p:nvPr>
            <p:ph type="subTitle" idx="1"/>
          </p:nvPr>
        </p:nvSpPr>
        <p:spPr>
          <a:xfrm>
            <a:off x="1008846" y="2970974"/>
            <a:ext cx="9144000" cy="1655762"/>
          </a:xfrm>
        </p:spPr>
        <p:txBody>
          <a:bodyPr/>
          <a:lstStyle/>
          <a:p>
            <a:r>
              <a:rPr lang="pl-PL" dirty="0" smtClean="0"/>
              <a:t>Bartosz Rakoczy</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925" y="485351"/>
            <a:ext cx="5434884" cy="5434884"/>
          </a:xfrm>
          <a:prstGeom prst="rect">
            <a:avLst/>
          </a:prstGeom>
        </p:spPr>
      </p:pic>
    </p:spTree>
    <p:extLst>
      <p:ext uri="{BB962C8B-B14F-4D97-AF65-F5344CB8AC3E}">
        <p14:creationId xmlns:p14="http://schemas.microsoft.com/office/powerpoint/2010/main" val="2745390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500062"/>
            <a:ext cx="4596685" cy="1325563"/>
          </a:xfrm>
        </p:spPr>
        <p:txBody>
          <a:bodyPr/>
          <a:lstStyle/>
          <a:p>
            <a:r>
              <a:rPr lang="pl-PL" dirty="0" smtClean="0">
                <a:latin typeface="Century Gothic" panose="020B0502020202020204" pitchFamily="34" charset="0"/>
              </a:rPr>
              <a:t>Obieg krwi duży</a:t>
            </a:r>
            <a:endParaRPr lang="pl-PL" dirty="0">
              <a:latin typeface="Century Gothic" panose="020B0502020202020204" pitchFamily="34" charset="0"/>
            </a:endParaRPr>
          </a:p>
        </p:txBody>
      </p:sp>
      <p:sp>
        <p:nvSpPr>
          <p:cNvPr id="3" name="Symbol zastępczy zawartości 2"/>
          <p:cNvSpPr>
            <a:spLocks noGrp="1"/>
          </p:cNvSpPr>
          <p:nvPr>
            <p:ph idx="1"/>
          </p:nvPr>
        </p:nvSpPr>
        <p:spPr>
          <a:xfrm>
            <a:off x="838200" y="1825625"/>
            <a:ext cx="4596685" cy="4351338"/>
          </a:xfrm>
        </p:spPr>
        <p:txBody>
          <a:bodyPr/>
          <a:lstStyle/>
          <a:p>
            <a:r>
              <a:rPr lang="pl-PL" dirty="0">
                <a:latin typeface="Bahnschrift Condensed" panose="020B0502040204020203" pitchFamily="34" charset="0"/>
              </a:rPr>
              <a:t>Krew (bogata w tlen) wypływa z lewej komory serca przez zastawkę aortalną do głównej tętnicy ciała, aorty, rozgałęzia się na mniejsze tętnice, dalej na tętniczki, a następnie przechodzi przez sieć naczyń włosowatych (tzw. kapilarnych) we wszystkich narządach ciała.</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884" y="-1"/>
            <a:ext cx="6658377" cy="6658377"/>
          </a:xfrm>
          <a:prstGeom prst="rect">
            <a:avLst/>
          </a:prstGeom>
        </p:spPr>
      </p:pic>
    </p:spTree>
    <p:extLst>
      <p:ext uri="{BB962C8B-B14F-4D97-AF65-F5344CB8AC3E}">
        <p14:creationId xmlns:p14="http://schemas.microsoft.com/office/powerpoint/2010/main" val="1120475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entury Gothic" panose="020B0502020202020204" pitchFamily="34" charset="0"/>
              </a:rPr>
              <a:t>Obieg krwi w ciele człowieka</a:t>
            </a:r>
            <a:endParaRPr lang="pl-PL" dirty="0">
              <a:latin typeface="Century Gothic" panose="020B0502020202020204" pitchFamily="34" charset="0"/>
            </a:endParaRPr>
          </a:p>
        </p:txBody>
      </p:sp>
      <p:sp>
        <p:nvSpPr>
          <p:cNvPr id="3" name="Symbol zastępczy zawartości 2"/>
          <p:cNvSpPr>
            <a:spLocks noGrp="1"/>
          </p:cNvSpPr>
          <p:nvPr>
            <p:ph idx="1"/>
          </p:nvPr>
        </p:nvSpPr>
        <p:spPr>
          <a:xfrm flipH="1">
            <a:off x="1037822" y="1815919"/>
            <a:ext cx="4590246" cy="4572002"/>
          </a:xfrm>
        </p:spPr>
        <p:txBody>
          <a:bodyPr/>
          <a:lstStyle/>
          <a:p>
            <a:r>
              <a:rPr lang="pl-PL" dirty="0">
                <a:latin typeface="Bahnschrift Condensed" panose="020B0502040204020203" pitchFamily="34" charset="0"/>
              </a:rPr>
              <a:t>Krew zawierająca tlen trafia z lewej komory do całego ciała. Z serca prowadzi je aorta, a dalej, jak już wiesz, mniejsze tętnice i naczynia włosowate. Wraz z przepływem przez naczynia włosowate, krew zawiera coraz mniej tlenu i substancji odżywczych, a coraz więcej dwutlenku węgla i pozostałości po metabolizmie tkanek.</a:t>
            </a:r>
            <a:endParaRPr lang="pl-PL" dirty="0">
              <a:latin typeface="Bahnschrift Condensed" panose="020B0502040204020203" pitchFamily="34" charset="0"/>
            </a:endParaRPr>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9621" y="1007456"/>
            <a:ext cx="4376965" cy="5850544"/>
          </a:xfrm>
          <a:prstGeom prst="rect">
            <a:avLst/>
          </a:prstGeom>
        </p:spPr>
      </p:pic>
    </p:spTree>
    <p:extLst>
      <p:ext uri="{BB962C8B-B14F-4D97-AF65-F5344CB8AC3E}">
        <p14:creationId xmlns:p14="http://schemas.microsoft.com/office/powerpoint/2010/main" val="2456153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entury Gothic" panose="020B0502020202020204" pitchFamily="34" charset="0"/>
              </a:rPr>
              <a:t>Naczynia krwionośne</a:t>
            </a:r>
            <a:endParaRPr lang="pl-PL" dirty="0">
              <a:latin typeface="Century Gothic" panose="020B0502020202020204" pitchFamily="34" charset="0"/>
            </a:endParaRPr>
          </a:p>
        </p:txBody>
      </p:sp>
      <p:sp>
        <p:nvSpPr>
          <p:cNvPr id="3" name="Symbol zastępczy zawartości 2"/>
          <p:cNvSpPr>
            <a:spLocks noGrp="1"/>
          </p:cNvSpPr>
          <p:nvPr>
            <p:ph idx="1"/>
          </p:nvPr>
        </p:nvSpPr>
        <p:spPr>
          <a:xfrm>
            <a:off x="5821250" y="1825625"/>
            <a:ext cx="5532549" cy="4351338"/>
          </a:xfrm>
        </p:spPr>
        <p:txBody>
          <a:bodyPr/>
          <a:lstStyle/>
          <a:p>
            <a:r>
              <a:rPr lang="pl-PL" dirty="0" smtClean="0">
                <a:latin typeface="Bahnschrift Condensed" panose="020B0502040204020203" pitchFamily="34" charset="0"/>
              </a:rPr>
              <a:t>Naczynia krwionośne- część układu krążenia. Służą one do transportowania krwi przez organizm. Są trzy główne rodzaje naczyń krwionośnych: tętnice, które odtransportowują krew od serca, naczynia włosowate, za pośrednictwem których następuje wymiana substancji między krwią a tkankami i żyły, które transportują krew z powrotem do serca</a:t>
            </a: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48" y="1300498"/>
            <a:ext cx="5557502" cy="5557502"/>
          </a:xfrm>
          <a:prstGeom prst="rect">
            <a:avLst/>
          </a:prstGeom>
        </p:spPr>
      </p:pic>
    </p:spTree>
    <p:extLst>
      <p:ext uri="{BB962C8B-B14F-4D97-AF65-F5344CB8AC3E}">
        <p14:creationId xmlns:p14="http://schemas.microsoft.com/office/powerpoint/2010/main" val="1395178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entury Gothic" panose="020B0502020202020204" pitchFamily="34" charset="0"/>
              </a:rPr>
              <a:t>Budowa serca</a:t>
            </a:r>
            <a:endParaRPr lang="pl-PL" dirty="0">
              <a:latin typeface="Century Gothic" panose="020B0502020202020204" pitchFamily="34" charset="0"/>
            </a:endParaRPr>
          </a:p>
        </p:txBody>
      </p:sp>
      <p:sp>
        <p:nvSpPr>
          <p:cNvPr id="3" name="Symbol zastępczy zawartości 2"/>
          <p:cNvSpPr>
            <a:spLocks noGrp="1"/>
          </p:cNvSpPr>
          <p:nvPr>
            <p:ph idx="1"/>
          </p:nvPr>
        </p:nvSpPr>
        <p:spPr>
          <a:xfrm>
            <a:off x="683654" y="1690688"/>
            <a:ext cx="4287592" cy="4351338"/>
          </a:xfrm>
        </p:spPr>
        <p:txBody>
          <a:bodyPr/>
          <a:lstStyle/>
          <a:p>
            <a:r>
              <a:rPr lang="pl-PL" dirty="0">
                <a:latin typeface="Bahnschrift Condensed" panose="020B0502040204020203" pitchFamily="34" charset="0"/>
              </a:rPr>
              <a:t>Serce składa się z czterech jam: dwóch przedsionków (prawego i lewego) i dwóch komór (prawej i lewej). Przedsionki są od siebie oddzielone przegrodą międzyprzedsionkową, natomiast komory – przegrodą międzykomorową. Prawy przedsionek jest częścią serca wysuniętą najbardziej w prawo, leży bezpośrednio za mostkiem.</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792" y="1379916"/>
            <a:ext cx="7066208" cy="4930731"/>
          </a:xfrm>
          <a:prstGeom prst="rect">
            <a:avLst/>
          </a:prstGeom>
        </p:spPr>
      </p:pic>
    </p:spTree>
    <p:extLst>
      <p:ext uri="{BB962C8B-B14F-4D97-AF65-F5344CB8AC3E}">
        <p14:creationId xmlns:p14="http://schemas.microsoft.com/office/powerpoint/2010/main" val="707209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entury Gothic" panose="020B0502020202020204" pitchFamily="34" charset="0"/>
              </a:rPr>
              <a:t>Działanie serca</a:t>
            </a:r>
            <a:endParaRPr lang="pl-PL" dirty="0">
              <a:latin typeface="Century Gothic" panose="020B0502020202020204" pitchFamily="34" charset="0"/>
            </a:endParaRPr>
          </a:p>
        </p:txBody>
      </p:sp>
      <p:sp>
        <p:nvSpPr>
          <p:cNvPr id="3" name="Symbol zastępczy zawartości 2"/>
          <p:cNvSpPr>
            <a:spLocks noGrp="1"/>
          </p:cNvSpPr>
          <p:nvPr>
            <p:ph idx="1"/>
          </p:nvPr>
        </p:nvSpPr>
        <p:spPr>
          <a:xfrm>
            <a:off x="838199" y="1825625"/>
            <a:ext cx="6541395" cy="4351338"/>
          </a:xfrm>
        </p:spPr>
        <p:txBody>
          <a:bodyPr>
            <a:normAutofit fontScale="92500" lnSpcReduction="10000"/>
          </a:bodyPr>
          <a:lstStyle/>
          <a:p>
            <a:r>
              <a:rPr lang="pl-PL" dirty="0" smtClean="0">
                <a:latin typeface="Bahnschrift Condensed" panose="020B0502040204020203" pitchFamily="34" charset="0"/>
              </a:rPr>
              <a:t>SERCE zbudowane jest z tkanki mięśniowej poprzecznie prążkowanej serca. Tworzą je dwie komory i dwa przedsionki. Naczynia wieńcowe oplatają serce i zaopatrzające je we wszystkie niezbędne substancje. Serce przepompowuje krew. W ciągu 60 sekund około 6 litrów krwi.</a:t>
            </a:r>
          </a:p>
          <a:p>
            <a:pPr marL="0" indent="0">
              <a:buNone/>
            </a:pPr>
            <a:r>
              <a:rPr lang="pl-PL" dirty="0">
                <a:latin typeface="Bahnschrift Condensed" panose="020B0502040204020203" pitchFamily="34" charset="0"/>
              </a:rPr>
              <a:t> </a:t>
            </a:r>
            <a:r>
              <a:rPr lang="pl-PL" dirty="0" smtClean="0">
                <a:latin typeface="Bahnschrift Condensed" panose="020B0502040204020203" pitchFamily="34" charset="0"/>
              </a:rPr>
              <a:t>  Siła, z jaką  krew naciska na ściany tętnic to ciśnienie krwi (prawidłowa wartość u zdrowego  dorosłego człowieka to 120/80 mm Hg). Ciśnienie i tętno mogą ulec zwiększeniu w sytuacji stresu i silnych emocji, np. strachu, a także w chorobie i na skutek leków, kawy, alkoholu i innych substancji pobudzających.</a:t>
            </a:r>
            <a:endParaRPr lang="pl-PL" dirty="0">
              <a:latin typeface="Bahnschrift Condensed" panose="020B0502040204020203" pitchFamily="34"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846" y="1690688"/>
            <a:ext cx="4948154" cy="3673654"/>
          </a:xfrm>
          <a:prstGeom prst="rect">
            <a:avLst/>
          </a:prstGeom>
        </p:spPr>
      </p:pic>
    </p:spTree>
    <p:extLst>
      <p:ext uri="{BB962C8B-B14F-4D97-AF65-F5344CB8AC3E}">
        <p14:creationId xmlns:p14="http://schemas.microsoft.com/office/powerpoint/2010/main" val="4076296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entury Gothic" panose="020B0502020202020204" pitchFamily="34" charset="0"/>
              </a:rPr>
              <a:t>Cykl pracy serca</a:t>
            </a:r>
            <a:endParaRPr lang="pl-PL" dirty="0">
              <a:latin typeface="Century Gothic" panose="020B0502020202020204" pitchFamily="34" charset="0"/>
            </a:endParaRPr>
          </a:p>
        </p:txBody>
      </p:sp>
      <p:sp>
        <p:nvSpPr>
          <p:cNvPr id="3" name="Symbol zastępczy zawartości 2"/>
          <p:cNvSpPr>
            <a:spLocks noGrp="1"/>
          </p:cNvSpPr>
          <p:nvPr>
            <p:ph idx="1"/>
          </p:nvPr>
        </p:nvSpPr>
        <p:spPr>
          <a:xfrm>
            <a:off x="4468969" y="1378040"/>
            <a:ext cx="7508383" cy="4860141"/>
          </a:xfrm>
        </p:spPr>
        <p:txBody>
          <a:bodyPr>
            <a:normAutofit fontScale="70000" lnSpcReduction="20000"/>
          </a:bodyPr>
          <a:lstStyle/>
          <a:p>
            <a:r>
              <a:rPr lang="pl-PL" dirty="0" smtClean="0">
                <a:latin typeface="Bahnschrift Condensed" panose="020B0502040204020203" pitchFamily="34" charset="0"/>
              </a:rPr>
              <a:t>FAZA I skurcz przedsionków który trwa 0,11s. Krew jest przepompowywana z przedsionków do komór, powoduje to lekkie nadciśnienie w przedsionkach. Zastawki półksiężycowate są zamknięte, komory wypełniają się krwią. Zawierają do 180-200ml krwi.</a:t>
            </a:r>
          </a:p>
          <a:p>
            <a:r>
              <a:rPr lang="pl-PL" dirty="0" smtClean="0">
                <a:latin typeface="Bahnschrift Condensed" panose="020B0502040204020203" pitchFamily="34" charset="0"/>
              </a:rPr>
              <a:t>FAZA II skurcz komór trwa 0,3s. Następuje wzrost ciśnienia krwi, czego następstwem jest zamknięcie zastawek przedsionkowo-komorowych, a gdy ciśnienie w komorach wyrówna się i krew zostaje wtłoczona do aorty i pnia płucnego</a:t>
            </a:r>
          </a:p>
          <a:p>
            <a:r>
              <a:rPr lang="pl-PL" dirty="0" smtClean="0">
                <a:latin typeface="Bahnschrift Condensed" panose="020B0502040204020203" pitchFamily="34" charset="0"/>
              </a:rPr>
              <a:t>FAZA III spoczynek (pauza)= faza rozkurczowa- ten moment trwa 0,4s. W tym czasie serce odpoczywa, tzn. jest rozluźnione, krew napływa  żyłami głównymi do przedsionków, zastawki przedsionkowo-komorowe są otwarte, pod koniec tej fazy wszystkie jamy ciała wypełnione są krwią w równym stopniu.</a:t>
            </a:r>
          </a:p>
          <a:p>
            <a:r>
              <a:rPr lang="pl-PL" dirty="0" smtClean="0">
                <a:latin typeface="Bahnschrift Condensed" panose="020B0502040204020203" pitchFamily="34" charset="0"/>
              </a:rPr>
              <a:t>W czasie jednej minuty serce wykonuje 72 cykle, tzn. będą wykonane 72 uderzenia serce. W ciągu jednej minuty serce przepompowuje całą krew i to nosi nazwę rzutu minutowego serca. Obliczamy go mnożąc 72 cykle razy 140ml. (Objętość wyrzutowa). Rzut minutowy wynosi 10080ml. Podczas każdego skurczu przepompowywane jest około 140ml. Krwi, jest to objętość wyrzutowa serca. Pojemność minutowa może być zwiększona nawet trzy razy, mają na to wpływ różne czynniki: -rodzaj wykonywanej pracy, -emocje, stres, różne stany fizjologiczne (ciąża), używki.</a:t>
            </a:r>
            <a:endParaRPr lang="pl-PL" dirty="0">
              <a:latin typeface="Bahnschrift Condensed" panose="020B0502040204020203" pitchFamily="34" charset="0"/>
            </a:endParaRPr>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l="3924" r="13618"/>
          <a:stretch/>
        </p:blipFill>
        <p:spPr>
          <a:xfrm>
            <a:off x="410687" y="1584101"/>
            <a:ext cx="4058282" cy="2776362"/>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762" y="4309792"/>
            <a:ext cx="3778207" cy="1979061"/>
          </a:xfrm>
          <a:prstGeom prst="rect">
            <a:avLst/>
          </a:prstGeom>
        </p:spPr>
      </p:pic>
    </p:spTree>
    <p:extLst>
      <p:ext uri="{BB962C8B-B14F-4D97-AF65-F5344CB8AC3E}">
        <p14:creationId xmlns:p14="http://schemas.microsoft.com/office/powerpoint/2010/main" val="45882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64410" y="2694674"/>
            <a:ext cx="3879799" cy="1505881"/>
          </a:xfrm>
        </p:spPr>
        <p:txBody>
          <a:bodyPr>
            <a:normAutofit fontScale="90000"/>
          </a:bodyPr>
          <a:lstStyle/>
          <a:p>
            <a:r>
              <a:rPr lang="pl-PL" dirty="0" smtClean="0">
                <a:latin typeface="Century Gothic" panose="020B0502020202020204" pitchFamily="34" charset="0"/>
              </a:rPr>
              <a:t>      Dziękuję za</a:t>
            </a:r>
            <a:br>
              <a:rPr lang="pl-PL" dirty="0" smtClean="0">
                <a:latin typeface="Century Gothic" panose="020B0502020202020204" pitchFamily="34" charset="0"/>
              </a:rPr>
            </a:br>
            <a:r>
              <a:rPr lang="pl-PL" dirty="0">
                <a:latin typeface="Century Gothic" panose="020B0502020202020204" pitchFamily="34" charset="0"/>
              </a:rPr>
              <a:t> </a:t>
            </a:r>
            <a:r>
              <a:rPr lang="pl-PL" dirty="0" smtClean="0">
                <a:latin typeface="Century Gothic" panose="020B0502020202020204" pitchFamily="34" charset="0"/>
              </a:rPr>
              <a:t>uwagę &lt;3</a:t>
            </a:r>
            <a:endParaRPr lang="pl-PL" dirty="0">
              <a:latin typeface="Century Gothic" panose="020B0502020202020204" pitchFamily="34" charset="0"/>
            </a:endParaRPr>
          </a:p>
        </p:txBody>
      </p:sp>
      <p:sp>
        <p:nvSpPr>
          <p:cNvPr id="3" name="Symbol zastępczy tekstu 2"/>
          <p:cNvSpPr>
            <a:spLocks noGrp="1"/>
          </p:cNvSpPr>
          <p:nvPr>
            <p:ph type="body" idx="1"/>
          </p:nvPr>
        </p:nvSpPr>
        <p:spPr>
          <a:xfrm>
            <a:off x="3904309" y="4034903"/>
            <a:ext cx="9703679" cy="331304"/>
          </a:xfrm>
        </p:spPr>
        <p:txBody>
          <a:bodyPr>
            <a:normAutofit fontScale="92500" lnSpcReduction="20000"/>
          </a:bodyPr>
          <a:lstStyle/>
          <a:p>
            <a:r>
              <a:rPr lang="pl-PL" dirty="0" smtClean="0"/>
              <a:t>Bartosz Rakoczy</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413" y="129996"/>
            <a:ext cx="4752769" cy="6635239"/>
          </a:xfrm>
          <a:prstGeom prst="rect">
            <a:avLst/>
          </a:prstGeom>
        </p:spPr>
      </p:pic>
    </p:spTree>
    <p:extLst>
      <p:ext uri="{BB962C8B-B14F-4D97-AF65-F5344CB8AC3E}">
        <p14:creationId xmlns:p14="http://schemas.microsoft.com/office/powerpoint/2010/main" val="3878889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409910"/>
            <a:ext cx="4223197" cy="1325563"/>
          </a:xfrm>
        </p:spPr>
        <p:txBody>
          <a:bodyPr/>
          <a:lstStyle/>
          <a:p>
            <a:r>
              <a:rPr lang="pl-PL" dirty="0" smtClean="0">
                <a:latin typeface="Century Gothic" panose="020B0502020202020204" pitchFamily="34" charset="0"/>
              </a:rPr>
              <a:t>Układ krążenia</a:t>
            </a:r>
            <a:endParaRPr lang="pl-PL" dirty="0">
              <a:latin typeface="Century Gothic" panose="020B0502020202020204" pitchFamily="34" charset="0"/>
            </a:endParaRPr>
          </a:p>
        </p:txBody>
      </p:sp>
      <p:sp>
        <p:nvSpPr>
          <p:cNvPr id="3" name="Symbol zastępczy zawartości 2"/>
          <p:cNvSpPr>
            <a:spLocks noGrp="1"/>
          </p:cNvSpPr>
          <p:nvPr>
            <p:ph idx="1"/>
          </p:nvPr>
        </p:nvSpPr>
        <p:spPr>
          <a:xfrm>
            <a:off x="838201" y="1825625"/>
            <a:ext cx="4377744" cy="4351338"/>
          </a:xfrm>
        </p:spPr>
        <p:txBody>
          <a:bodyPr>
            <a:normAutofit lnSpcReduction="10000"/>
          </a:bodyPr>
          <a:lstStyle/>
          <a:p>
            <a:r>
              <a:rPr lang="pl-PL" dirty="0" smtClean="0">
                <a:latin typeface="Bahnschrift Condensed" panose="020B0502040204020203" pitchFamily="34" charset="0"/>
              </a:rPr>
              <a:t>Krew to czerwona ciecz, bez której życie by nie było możliwe. Doprowadza do wszystkich tkanek tlen, który umożliwia życie i wzrost organizmu. Zawiera w sobie substancje uczestniczące w walce z chorobami. Krew stanowi około 1/14 ciężaru ciała i zależy od wielkości człowieka. U mężczyzn wynosi około 5 litrów, a u kobiet odrobinę mniej</a:t>
            </a:r>
            <a:endParaRPr lang="pl-PL" dirty="0">
              <a:latin typeface="Bahnschrift Condensed" panose="020B0502040204020203" pitchFamily="34" charset="0"/>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489" y="1436732"/>
            <a:ext cx="8500057" cy="5421268"/>
          </a:xfrm>
          <a:prstGeom prst="rect">
            <a:avLst/>
          </a:prstGeom>
        </p:spPr>
      </p:pic>
    </p:spTree>
    <p:extLst>
      <p:ext uri="{BB962C8B-B14F-4D97-AF65-F5344CB8AC3E}">
        <p14:creationId xmlns:p14="http://schemas.microsoft.com/office/powerpoint/2010/main" val="2676443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421157"/>
            <a:ext cx="10515600" cy="1325563"/>
          </a:xfrm>
        </p:spPr>
        <p:txBody>
          <a:bodyPr/>
          <a:lstStyle/>
          <a:p>
            <a:r>
              <a:rPr lang="pl-PL" dirty="0" smtClean="0">
                <a:latin typeface="Century Gothic" panose="020B0502020202020204" pitchFamily="34" charset="0"/>
              </a:rPr>
              <a:t>Funkcje krwi</a:t>
            </a:r>
            <a:endParaRPr lang="pl-PL" dirty="0">
              <a:latin typeface="Century Gothic" panose="020B0502020202020204" pitchFamily="34" charset="0"/>
            </a:endParaRPr>
          </a:p>
        </p:txBody>
      </p:sp>
      <p:sp>
        <p:nvSpPr>
          <p:cNvPr id="3" name="Symbol zastępczy zawartości 2"/>
          <p:cNvSpPr>
            <a:spLocks noGrp="1"/>
          </p:cNvSpPr>
          <p:nvPr>
            <p:ph idx="1"/>
          </p:nvPr>
        </p:nvSpPr>
        <p:spPr>
          <a:xfrm>
            <a:off x="838200" y="1829427"/>
            <a:ext cx="8331558" cy="3982747"/>
          </a:xfrm>
        </p:spPr>
        <p:txBody>
          <a:bodyPr>
            <a:normAutofit fontScale="92500" lnSpcReduction="10000"/>
          </a:bodyPr>
          <a:lstStyle/>
          <a:p>
            <a:pPr marL="0" indent="0">
              <a:buNone/>
            </a:pPr>
            <a:r>
              <a:rPr lang="pl-PL" dirty="0" smtClean="0">
                <a:latin typeface="Bahnschrift Condensed" panose="020B0502040204020203" pitchFamily="34" charset="0"/>
              </a:rPr>
              <a:t>Funkcje krwi:</a:t>
            </a:r>
          </a:p>
          <a:p>
            <a:pPr marL="0" indent="0">
              <a:buNone/>
            </a:pPr>
            <a:r>
              <a:rPr lang="pl-PL" dirty="0" smtClean="0">
                <a:latin typeface="Bahnschrift Condensed" panose="020B0502040204020203" pitchFamily="34" charset="0"/>
              </a:rPr>
              <a:t>-zwalcza czynniki chorobotwórcze</a:t>
            </a:r>
          </a:p>
          <a:p>
            <a:pPr marL="0" indent="0">
              <a:buNone/>
            </a:pPr>
            <a:r>
              <a:rPr lang="pl-PL" dirty="0" smtClean="0">
                <a:latin typeface="Bahnschrift Condensed" panose="020B0502040204020203" pitchFamily="34" charset="0"/>
              </a:rPr>
              <a:t>-reguluje temperaturę ciała</a:t>
            </a:r>
          </a:p>
          <a:p>
            <a:pPr marL="0" indent="0">
              <a:buNone/>
            </a:pPr>
            <a:r>
              <a:rPr lang="pl-PL" dirty="0" smtClean="0">
                <a:latin typeface="Bahnschrift Condensed" panose="020B0502040204020203" pitchFamily="34" charset="0"/>
              </a:rPr>
              <a:t>-transport związków wytworzonych w komórkach</a:t>
            </a:r>
          </a:p>
          <a:p>
            <a:pPr marL="0" indent="0">
              <a:buNone/>
            </a:pPr>
            <a:r>
              <a:rPr lang="pl-PL" dirty="0" smtClean="0">
                <a:latin typeface="Bahnschrift Condensed" panose="020B0502040204020203" pitchFamily="34" charset="0"/>
              </a:rPr>
              <a:t>-dostarcza komórkom organizmy tlenu oraz substancje odżywcze</a:t>
            </a:r>
          </a:p>
          <a:p>
            <a:pPr marL="0" indent="0">
              <a:buNone/>
            </a:pPr>
            <a:r>
              <a:rPr lang="pl-PL" dirty="0" smtClean="0">
                <a:latin typeface="Bahnschrift Condensed" panose="020B0502040204020203" pitchFamily="34" charset="0"/>
              </a:rPr>
              <a:t>Zamknięty układ krwionośny:</a:t>
            </a:r>
          </a:p>
          <a:p>
            <a:pPr marL="0" indent="0">
              <a:buNone/>
            </a:pPr>
            <a:r>
              <a:rPr lang="pl-PL" dirty="0" smtClean="0">
                <a:latin typeface="Bahnschrift Condensed" panose="020B0502040204020203" pitchFamily="34" charset="0"/>
              </a:rPr>
              <a:t>Tworzą go naczynia krwionośne, w których płynie krew (w organizmie człowieka krew płynie tylko wewnątrz). Ruch krwi w tych naczyniach wywołują skurcze serca.</a:t>
            </a:r>
          </a:p>
          <a:p>
            <a:pPr marL="0" indent="0">
              <a:buNone/>
            </a:pPr>
            <a:endParaRPr lang="pl-PL" dirty="0" smtClean="0"/>
          </a:p>
          <a:p>
            <a:pPr marL="0" indent="0">
              <a:buNone/>
            </a:pPr>
            <a:endParaRPr lang="pl-PL" dirty="0" smtClean="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537" y="226386"/>
            <a:ext cx="5021083" cy="3341303"/>
          </a:xfrm>
          <a:prstGeom prst="rect">
            <a:avLst/>
          </a:prstGeom>
        </p:spPr>
      </p:pic>
    </p:spTree>
    <p:extLst>
      <p:ext uri="{BB962C8B-B14F-4D97-AF65-F5344CB8AC3E}">
        <p14:creationId xmlns:p14="http://schemas.microsoft.com/office/powerpoint/2010/main" val="1318972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entury Gothic" panose="020B0502020202020204" pitchFamily="34" charset="0"/>
              </a:rPr>
              <a:t>Budowa krwi</a:t>
            </a:r>
            <a:endParaRPr lang="pl-PL" dirty="0">
              <a:latin typeface="Century Gothic" panose="020B0502020202020204" pitchFamily="34" charset="0"/>
            </a:endParaRPr>
          </a:p>
        </p:txBody>
      </p:sp>
      <p:sp>
        <p:nvSpPr>
          <p:cNvPr id="3" name="Symbol zastępczy zawartości 2"/>
          <p:cNvSpPr>
            <a:spLocks noGrp="1"/>
          </p:cNvSpPr>
          <p:nvPr>
            <p:ph idx="1"/>
          </p:nvPr>
        </p:nvSpPr>
        <p:spPr>
          <a:xfrm>
            <a:off x="4610637" y="1799867"/>
            <a:ext cx="7052256" cy="4351338"/>
          </a:xfrm>
        </p:spPr>
        <p:txBody>
          <a:bodyPr>
            <a:normAutofit fontScale="77500" lnSpcReduction="20000"/>
          </a:bodyPr>
          <a:lstStyle/>
          <a:p>
            <a:r>
              <a:rPr lang="pl-PL" dirty="0" smtClean="0">
                <a:latin typeface="Bahnschrift Condensed" panose="020B0502040204020203" pitchFamily="34" charset="0"/>
              </a:rPr>
              <a:t>ERYTROCYTY, krwinki czerwone,</a:t>
            </a:r>
          </a:p>
          <a:p>
            <a:pPr marL="0" indent="0">
              <a:buNone/>
            </a:pPr>
            <a:r>
              <a:rPr lang="pl-PL" dirty="0" smtClean="0">
                <a:latin typeface="Bahnschrift Condensed" panose="020B0502040204020203" pitchFamily="34" charset="0"/>
              </a:rPr>
              <a:t>Komórki krwi zawierające hemoglobinę, przenoszą za jej pośrednictwem tlen z narządów oddechowych do tkanek, a dwutlenek węgla z tkanek do narządów oddechowych; u ssaków (także u człowieka) </a:t>
            </a:r>
            <a:r>
              <a:rPr lang="pl-PL" dirty="0" err="1" smtClean="0">
                <a:latin typeface="Bahnschrift Condensed" panose="020B0502040204020203" pitchFamily="34" charset="0"/>
              </a:rPr>
              <a:t>bezjądrowe</a:t>
            </a:r>
            <a:r>
              <a:rPr lang="pl-PL" dirty="0" smtClean="0">
                <a:latin typeface="Bahnschrift Condensed" panose="020B0502040204020203" pitchFamily="34" charset="0"/>
              </a:rPr>
              <a:t>, powstają w szpiku;</a:t>
            </a:r>
          </a:p>
          <a:p>
            <a:pPr marL="0" indent="0">
              <a:buNone/>
            </a:pPr>
            <a:r>
              <a:rPr lang="pl-PL" dirty="0" smtClean="0">
                <a:latin typeface="Bahnschrift Condensed" panose="020B0502040204020203" pitchFamily="34" charset="0"/>
              </a:rPr>
              <a:t>W 1 mm sześciennym krwi 4,5-5 mln erytrocytów</a:t>
            </a:r>
          </a:p>
          <a:p>
            <a:pPr marL="0" indent="0">
              <a:buNone/>
            </a:pPr>
            <a:r>
              <a:rPr lang="pl-PL" dirty="0" smtClean="0">
                <a:latin typeface="Bahnschrift Condensed" panose="020B0502040204020203" pitchFamily="34" charset="0"/>
              </a:rPr>
              <a:t>LEUKOCYTY, krwinki białe,</a:t>
            </a:r>
          </a:p>
          <a:p>
            <a:pPr marL="0" indent="0">
              <a:buNone/>
            </a:pPr>
            <a:r>
              <a:rPr lang="pl-PL" dirty="0" smtClean="0">
                <a:latin typeface="Bahnschrift Condensed" panose="020B0502040204020203" pitchFamily="34" charset="0"/>
              </a:rPr>
              <a:t>Jądrzaste komórki krwi i limfy w większości zdolne do ruchu pełzakowatego i fagocytozy; pełnią funkcje obronne- niszczą drobnoustrojowe wytwarzają przeciwciała; np. agranulocyty, granulocyty; u człowieka 4-10tyś. W 1 mm sześciennym krwi.</a:t>
            </a:r>
          </a:p>
          <a:p>
            <a:pPr marL="0" indent="0">
              <a:buNone/>
            </a:pPr>
            <a:r>
              <a:rPr lang="pl-PL" dirty="0" smtClean="0">
                <a:latin typeface="Bahnschrift Condensed" panose="020B0502040204020203" pitchFamily="34" charset="0"/>
              </a:rPr>
              <a:t>TROMBOCYTY, płytki krwi,</a:t>
            </a:r>
          </a:p>
          <a:p>
            <a:pPr marL="0" indent="0">
              <a:buNone/>
            </a:pPr>
            <a:r>
              <a:rPr lang="pl-PL" dirty="0" smtClean="0">
                <a:latin typeface="Bahnschrift Condensed" panose="020B0502040204020203" pitchFamily="34" charset="0"/>
              </a:rPr>
              <a:t>Krwinki biorące udział w krzepnięciu krwi; u ssaków jako płytki krwi.</a:t>
            </a:r>
          </a:p>
          <a:p>
            <a:pPr marL="0" indent="0">
              <a:buNone/>
            </a:pPr>
            <a:endParaRPr lang="pl-PL" dirty="0">
              <a:latin typeface="Bahnschrift Condensed" panose="020B0502040204020203" pitchFamily="34"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 y="1799867"/>
            <a:ext cx="4602058" cy="3605549"/>
          </a:xfrm>
          <a:prstGeom prst="rect">
            <a:avLst/>
          </a:prstGeom>
        </p:spPr>
      </p:pic>
    </p:spTree>
    <p:extLst>
      <p:ext uri="{BB962C8B-B14F-4D97-AF65-F5344CB8AC3E}">
        <p14:creationId xmlns:p14="http://schemas.microsoft.com/office/powerpoint/2010/main" val="4183310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entury Gothic" panose="020B0502020202020204" pitchFamily="34" charset="0"/>
              </a:rPr>
              <a:t>Krzepnięcie krwi</a:t>
            </a:r>
            <a:endParaRPr lang="pl-PL" dirty="0">
              <a:latin typeface="Century Gothic" panose="020B0502020202020204" pitchFamily="34" charset="0"/>
            </a:endParaRPr>
          </a:p>
        </p:txBody>
      </p:sp>
      <p:sp>
        <p:nvSpPr>
          <p:cNvPr id="3" name="Symbol zastępczy zawartości 2"/>
          <p:cNvSpPr>
            <a:spLocks noGrp="1"/>
          </p:cNvSpPr>
          <p:nvPr>
            <p:ph idx="1"/>
          </p:nvPr>
        </p:nvSpPr>
        <p:spPr>
          <a:xfrm>
            <a:off x="838200" y="1825625"/>
            <a:ext cx="5073203" cy="4351338"/>
          </a:xfrm>
        </p:spPr>
        <p:txBody>
          <a:bodyPr/>
          <a:lstStyle/>
          <a:p>
            <a:r>
              <a:rPr lang="pl-PL" dirty="0" smtClean="0">
                <a:latin typeface="Bahnschrift Condensed" panose="020B0502040204020203" pitchFamily="34" charset="0"/>
              </a:rPr>
              <a:t>Naturalny, fizjologiczny proces zapobiegający utracie krwi w wyniku uszkodzeń naczyń krwionośnych. Istotą krzepnięcia krwi jest przejście rozpuszczonego w osoczu fibrynogenu w sieć przestrzenną skrzepu (fibryny) pod wpływem trombiny. Krzepnięciem krwi jest jednym z mechanizmów obronnych organizmu w wypadku przerwania ciągłości tkanek.</a:t>
            </a:r>
            <a:endParaRPr lang="pl-PL" dirty="0">
              <a:latin typeface="Bahnschrift Condensed" panose="020B0502040204020203" pitchFamily="34"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723" y="831576"/>
            <a:ext cx="5719990" cy="5107077"/>
          </a:xfrm>
          <a:prstGeom prst="rect">
            <a:avLst/>
          </a:prstGeom>
        </p:spPr>
      </p:pic>
    </p:spTree>
    <p:extLst>
      <p:ext uri="{BB962C8B-B14F-4D97-AF65-F5344CB8AC3E}">
        <p14:creationId xmlns:p14="http://schemas.microsoft.com/office/powerpoint/2010/main" val="2088966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entury Gothic" panose="020B0502020202020204" pitchFamily="34" charset="0"/>
              </a:rPr>
              <a:t>Grupy krwi</a:t>
            </a:r>
            <a:endParaRPr lang="pl-PL" dirty="0">
              <a:latin typeface="Century Gothic" panose="020B0502020202020204" pitchFamily="34" charset="0"/>
            </a:endParaRPr>
          </a:p>
        </p:txBody>
      </p:sp>
      <p:sp>
        <p:nvSpPr>
          <p:cNvPr id="3" name="Symbol zastępczy zawartości 2"/>
          <p:cNvSpPr>
            <a:spLocks noGrp="1"/>
          </p:cNvSpPr>
          <p:nvPr>
            <p:ph idx="1"/>
          </p:nvPr>
        </p:nvSpPr>
        <p:spPr>
          <a:xfrm>
            <a:off x="4417454" y="1825625"/>
            <a:ext cx="6936346" cy="4351338"/>
          </a:xfrm>
        </p:spPr>
        <p:txBody>
          <a:bodyPr>
            <a:normAutofit lnSpcReduction="10000"/>
          </a:bodyPr>
          <a:lstStyle/>
          <a:p>
            <a:r>
              <a:rPr lang="pl-PL" dirty="0" smtClean="0">
                <a:latin typeface="Bahnschrift Condensed" panose="020B0502040204020203" pitchFamily="34" charset="0"/>
              </a:rPr>
              <a:t>Wyróżnia się 4 grupy krwi: A, B, AB i 0.</a:t>
            </a:r>
          </a:p>
          <a:p>
            <a:pPr marL="0" indent="0">
              <a:buNone/>
            </a:pPr>
            <a:r>
              <a:rPr lang="pl-PL" dirty="0" smtClean="0">
                <a:latin typeface="Bahnschrift Condensed" panose="020B0502040204020203" pitchFamily="34" charset="0"/>
              </a:rPr>
              <a:t>Wyodrębniono je na podstawie obecności lub braku na powierzchni erytrocytów, specjalnych cząsteczek zwanych antygenami. Informacja o grupie krwi jest niezbędna do transfuzji. Zabieg ten polega na przetoczeniu krwi lub jej elementów i wykonuje się go, aby uzupełnić powstałe niedobory. Krew dawcy i biorcy musi mieć zgodną grupę, ponieważ w osoczu znajdują się przeciwciała, które powodują zlepianie się erytrocytów innej grupy krwi niż własna. Powikłania z tym związane mogą doprowadzić </a:t>
            </a:r>
            <a:r>
              <a:rPr lang="pl-PL" dirty="0" err="1" smtClean="0">
                <a:latin typeface="Bahnschrift Condensed" panose="020B0502040204020203" pitchFamily="34" charset="0"/>
              </a:rPr>
              <a:t>pacjęta</a:t>
            </a:r>
            <a:r>
              <a:rPr lang="pl-PL" dirty="0" smtClean="0">
                <a:latin typeface="Bahnschrift Condensed" panose="020B0502040204020203" pitchFamily="34" charset="0"/>
              </a:rPr>
              <a:t> do śmierci.</a:t>
            </a:r>
            <a:endParaRPr lang="pl-PL" dirty="0">
              <a:latin typeface="Bahnschrift Condensed" panose="020B0502040204020203" pitchFamily="34"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96" y="2063504"/>
            <a:ext cx="3950058" cy="3487290"/>
          </a:xfrm>
          <a:prstGeom prst="rect">
            <a:avLst/>
          </a:prstGeom>
        </p:spPr>
      </p:pic>
    </p:spTree>
    <p:extLst>
      <p:ext uri="{BB962C8B-B14F-4D97-AF65-F5344CB8AC3E}">
        <p14:creationId xmlns:p14="http://schemas.microsoft.com/office/powerpoint/2010/main" val="1692933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entury Gothic" panose="020B0502020202020204" pitchFamily="34" charset="0"/>
              </a:rPr>
              <a:t>Grupy krwi</a:t>
            </a:r>
            <a:endParaRPr lang="pl-PL" dirty="0">
              <a:latin typeface="Century Gothic" panose="020B0502020202020204" pitchFamily="34" charset="0"/>
            </a:endParaRPr>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242158894"/>
              </p:ext>
            </p:extLst>
          </p:nvPr>
        </p:nvGraphicFramePr>
        <p:xfrm>
          <a:off x="819955" y="1867436"/>
          <a:ext cx="10515600" cy="5965494"/>
        </p:xfrm>
        <a:graphic>
          <a:graphicData uri="http://schemas.openxmlformats.org/drawingml/2006/table">
            <a:tbl>
              <a:tblPr firstRow="1" bandRow="1">
                <a:tableStyleId>{F5AB1C69-6EDB-4FF4-983F-18BD219EF322}</a:tableStyleId>
              </a:tblPr>
              <a:tblGrid>
                <a:gridCol w="3505200"/>
                <a:gridCol w="3505200"/>
                <a:gridCol w="3505200"/>
              </a:tblGrid>
              <a:tr h="994249">
                <a:tc>
                  <a:txBody>
                    <a:bodyPr/>
                    <a:lstStyle/>
                    <a:p>
                      <a:r>
                        <a:rPr lang="pl-PL" dirty="0" smtClean="0"/>
                        <a:t>Grupa krwi</a:t>
                      </a:r>
                      <a:endParaRPr lang="pl-PL" dirty="0"/>
                    </a:p>
                  </a:txBody>
                  <a:tcPr/>
                </a:tc>
                <a:tc>
                  <a:txBody>
                    <a:bodyPr/>
                    <a:lstStyle/>
                    <a:p>
                      <a:r>
                        <a:rPr lang="pl-PL" dirty="0" smtClean="0"/>
                        <a:t>Antygen w błonie erytrocytu</a:t>
                      </a:r>
                      <a:endParaRPr lang="pl-PL" dirty="0"/>
                    </a:p>
                  </a:txBody>
                  <a:tcPr/>
                </a:tc>
                <a:tc>
                  <a:txBody>
                    <a:bodyPr/>
                    <a:lstStyle/>
                    <a:p>
                      <a:r>
                        <a:rPr lang="pl-PL" dirty="0" smtClean="0"/>
                        <a:t>Przeciw ciała w osoczu</a:t>
                      </a:r>
                      <a:r>
                        <a:rPr lang="pl-PL" baseline="0" dirty="0" smtClean="0"/>
                        <a:t> krwi</a:t>
                      </a:r>
                      <a:endParaRPr lang="pl-PL" dirty="0"/>
                    </a:p>
                  </a:txBody>
                  <a:tcPr/>
                </a:tc>
              </a:tr>
              <a:tr h="994249">
                <a:tc>
                  <a:txBody>
                    <a:bodyPr/>
                    <a:lstStyle/>
                    <a:p>
                      <a:r>
                        <a:rPr lang="pl-PL" dirty="0" smtClean="0"/>
                        <a:t>A</a:t>
                      </a:r>
                      <a:endParaRPr lang="pl-PL" dirty="0"/>
                    </a:p>
                  </a:txBody>
                  <a:tcPr/>
                </a:tc>
                <a:tc>
                  <a:txBody>
                    <a:bodyPr/>
                    <a:lstStyle/>
                    <a:p>
                      <a:r>
                        <a:rPr lang="pl-PL" dirty="0" smtClean="0"/>
                        <a:t>A</a:t>
                      </a:r>
                      <a:endParaRPr lang="pl-PL" dirty="0"/>
                    </a:p>
                  </a:txBody>
                  <a:tcPr/>
                </a:tc>
                <a:tc>
                  <a:txBody>
                    <a:bodyPr/>
                    <a:lstStyle/>
                    <a:p>
                      <a:r>
                        <a:rPr lang="pl-PL" dirty="0" smtClean="0"/>
                        <a:t>Anty-B</a:t>
                      </a:r>
                      <a:endParaRPr lang="pl-PL" dirty="0"/>
                    </a:p>
                  </a:txBody>
                  <a:tcPr/>
                </a:tc>
              </a:tr>
              <a:tr h="994249">
                <a:tc>
                  <a:txBody>
                    <a:bodyPr/>
                    <a:lstStyle/>
                    <a:p>
                      <a:r>
                        <a:rPr lang="pl-PL" dirty="0" smtClean="0"/>
                        <a:t>B</a:t>
                      </a:r>
                      <a:endParaRPr lang="pl-PL" dirty="0"/>
                    </a:p>
                  </a:txBody>
                  <a:tcPr/>
                </a:tc>
                <a:tc>
                  <a:txBody>
                    <a:bodyPr/>
                    <a:lstStyle/>
                    <a:p>
                      <a:r>
                        <a:rPr lang="pl-PL" dirty="0" smtClean="0"/>
                        <a:t>B</a:t>
                      </a:r>
                      <a:endParaRPr lang="pl-PL" dirty="0"/>
                    </a:p>
                  </a:txBody>
                  <a:tcPr/>
                </a:tc>
                <a:tc>
                  <a:txBody>
                    <a:bodyPr/>
                    <a:lstStyle/>
                    <a:p>
                      <a:r>
                        <a:rPr lang="pl-PL" dirty="0" smtClean="0"/>
                        <a:t>Anty-A</a:t>
                      </a:r>
                      <a:endParaRPr lang="pl-PL" dirty="0"/>
                    </a:p>
                  </a:txBody>
                  <a:tcPr/>
                </a:tc>
              </a:tr>
              <a:tr h="994249">
                <a:tc>
                  <a:txBody>
                    <a:bodyPr/>
                    <a:lstStyle/>
                    <a:p>
                      <a:r>
                        <a:rPr lang="pl-PL" dirty="0" smtClean="0"/>
                        <a:t>AB</a:t>
                      </a:r>
                      <a:endParaRPr lang="pl-PL" dirty="0"/>
                    </a:p>
                  </a:txBody>
                  <a:tcPr/>
                </a:tc>
                <a:tc>
                  <a:txBody>
                    <a:bodyPr/>
                    <a:lstStyle/>
                    <a:p>
                      <a:r>
                        <a:rPr lang="pl-PL" dirty="0" smtClean="0"/>
                        <a:t>A i B</a:t>
                      </a:r>
                      <a:endParaRPr lang="pl-PL" dirty="0"/>
                    </a:p>
                  </a:txBody>
                  <a:tcPr/>
                </a:tc>
                <a:tc>
                  <a:txBody>
                    <a:bodyPr/>
                    <a:lstStyle/>
                    <a:p>
                      <a:r>
                        <a:rPr lang="pl-PL" dirty="0" smtClean="0"/>
                        <a:t>brak</a:t>
                      </a:r>
                      <a:endParaRPr lang="pl-PL" dirty="0"/>
                    </a:p>
                  </a:txBody>
                  <a:tcPr/>
                </a:tc>
              </a:tr>
              <a:tr h="994249">
                <a:tc>
                  <a:txBody>
                    <a:bodyPr/>
                    <a:lstStyle/>
                    <a:p>
                      <a:r>
                        <a:rPr lang="pl-PL" dirty="0" smtClean="0"/>
                        <a:t>0</a:t>
                      </a:r>
                      <a:endParaRPr lang="pl-PL" dirty="0"/>
                    </a:p>
                  </a:txBody>
                  <a:tcPr/>
                </a:tc>
                <a:tc>
                  <a:txBody>
                    <a:bodyPr/>
                    <a:lstStyle/>
                    <a:p>
                      <a:r>
                        <a:rPr lang="pl-PL" dirty="0" smtClean="0"/>
                        <a:t>brak</a:t>
                      </a:r>
                      <a:endParaRPr lang="pl-PL" dirty="0"/>
                    </a:p>
                  </a:txBody>
                  <a:tcPr/>
                </a:tc>
                <a:tc>
                  <a:txBody>
                    <a:bodyPr/>
                    <a:lstStyle/>
                    <a:p>
                      <a:r>
                        <a:rPr lang="pl-PL" dirty="0" smtClean="0"/>
                        <a:t>Anty-A</a:t>
                      </a:r>
                    </a:p>
                    <a:p>
                      <a:r>
                        <a:rPr lang="pl-PL" dirty="0" smtClean="0"/>
                        <a:t>Anty</a:t>
                      </a:r>
                      <a:r>
                        <a:rPr lang="pl-PL" baseline="0" dirty="0" smtClean="0"/>
                        <a:t>-B</a:t>
                      </a:r>
                      <a:endParaRPr lang="pl-PL" dirty="0"/>
                    </a:p>
                  </a:txBody>
                  <a:tcPr/>
                </a:tc>
              </a:tr>
              <a:tr h="994249">
                <a:tc>
                  <a:txBody>
                    <a:bodyPr/>
                    <a:lstStyle/>
                    <a:p>
                      <a:endParaRPr lang="pl-PL" dirty="0"/>
                    </a:p>
                  </a:txBody>
                  <a:tcPr/>
                </a:tc>
                <a:tc>
                  <a:txBody>
                    <a:bodyPr/>
                    <a:lstStyle/>
                    <a:p>
                      <a:endParaRPr lang="pl-PL" dirty="0"/>
                    </a:p>
                  </a:txBody>
                  <a:tcPr/>
                </a:tc>
                <a:tc>
                  <a:txBody>
                    <a:bodyPr/>
                    <a:lstStyle/>
                    <a:p>
                      <a:endParaRPr lang="pl-PL" dirty="0"/>
                    </a:p>
                  </a:txBody>
                  <a:tcPr/>
                </a:tc>
              </a:tr>
            </a:tbl>
          </a:graphicData>
        </a:graphic>
      </p:graphicFrame>
    </p:spTree>
    <p:extLst>
      <p:ext uri="{BB962C8B-B14F-4D97-AF65-F5344CB8AC3E}">
        <p14:creationId xmlns:p14="http://schemas.microsoft.com/office/powerpoint/2010/main" val="3137412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entury Gothic" panose="020B0502020202020204" pitchFamily="34" charset="0"/>
              </a:rPr>
              <a:t>Krwiobieg</a:t>
            </a:r>
            <a:endParaRPr lang="pl-PL" dirty="0">
              <a:latin typeface="Century Gothic" panose="020B0502020202020204" pitchFamily="34" charset="0"/>
            </a:endParaRPr>
          </a:p>
        </p:txBody>
      </p:sp>
      <p:sp>
        <p:nvSpPr>
          <p:cNvPr id="3" name="Symbol zastępczy zawartości 2"/>
          <p:cNvSpPr>
            <a:spLocks noGrp="1"/>
          </p:cNvSpPr>
          <p:nvPr>
            <p:ph idx="1"/>
          </p:nvPr>
        </p:nvSpPr>
        <p:spPr>
          <a:xfrm>
            <a:off x="838200" y="1825625"/>
            <a:ext cx="5880652" cy="4351338"/>
          </a:xfrm>
        </p:spPr>
        <p:txBody>
          <a:bodyPr/>
          <a:lstStyle/>
          <a:p>
            <a:r>
              <a:rPr lang="pl-PL" dirty="0" smtClean="0">
                <a:latin typeface="Bahnschrift Condensed" panose="020B0502040204020203" pitchFamily="34" charset="0"/>
              </a:rPr>
              <a:t>U człowieka układ krwionośny jest zamknięty. Znaczy to, że krew nieustannie obiega organizm w całym systemie połączonych ze sobą naczyń krwionośnych. Pompą wymuszającą ten obieg jest serce. Krążenie krwi odbywa się na dwóch drogach: obwodowej oraz płucnej, które razem stanowią jak gdyby zamknięte koło</a:t>
            </a:r>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33375" r="37106"/>
          <a:stretch/>
        </p:blipFill>
        <p:spPr>
          <a:xfrm>
            <a:off x="7288696" y="139148"/>
            <a:ext cx="3246782" cy="6718852"/>
          </a:xfrm>
          <a:prstGeom prst="rect">
            <a:avLst/>
          </a:prstGeom>
        </p:spPr>
      </p:pic>
    </p:spTree>
    <p:extLst>
      <p:ext uri="{BB962C8B-B14F-4D97-AF65-F5344CB8AC3E}">
        <p14:creationId xmlns:p14="http://schemas.microsoft.com/office/powerpoint/2010/main" val="1606250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99184" y="512940"/>
            <a:ext cx="4622443" cy="1325563"/>
          </a:xfrm>
        </p:spPr>
        <p:txBody>
          <a:bodyPr/>
          <a:lstStyle/>
          <a:p>
            <a:r>
              <a:rPr lang="pl-PL" dirty="0" smtClean="0">
                <a:latin typeface="Century Gothic" panose="020B0502020202020204" pitchFamily="34" charset="0"/>
              </a:rPr>
              <a:t>Obieg krwi mały</a:t>
            </a:r>
            <a:endParaRPr lang="pl-PL" dirty="0">
              <a:latin typeface="Century Gothic" panose="020B0502020202020204" pitchFamily="34" charset="0"/>
            </a:endParaRPr>
          </a:p>
        </p:txBody>
      </p:sp>
      <p:sp>
        <p:nvSpPr>
          <p:cNvPr id="3" name="Symbol zastępczy zawartości 2"/>
          <p:cNvSpPr>
            <a:spLocks noGrp="1"/>
          </p:cNvSpPr>
          <p:nvPr>
            <p:ph idx="1"/>
          </p:nvPr>
        </p:nvSpPr>
        <p:spPr>
          <a:xfrm>
            <a:off x="741608" y="1980171"/>
            <a:ext cx="5137597" cy="4351338"/>
          </a:xfrm>
        </p:spPr>
        <p:txBody>
          <a:bodyPr/>
          <a:lstStyle/>
          <a:p>
            <a:r>
              <a:rPr lang="pl-PL" dirty="0">
                <a:latin typeface="Bahnschrift Condensed" panose="020B0502040204020203" pitchFamily="34" charset="0"/>
              </a:rPr>
              <a:t>W krwiobiegu małym (płucnym) z prawej komory serca wychodzi pień płucny, który rozgałęzia się na dwie tętnice płucne, wchodzące do prawego i lewego płuca. Płynie nimi (w przeciwieństwie do innych tętnic) krew </a:t>
            </a:r>
            <a:r>
              <a:rPr lang="pl-PL" dirty="0" err="1">
                <a:latin typeface="Bahnschrift Condensed" panose="020B0502040204020203" pitchFamily="34" charset="0"/>
              </a:rPr>
              <a:t>odtlenowana</a:t>
            </a:r>
            <a:r>
              <a:rPr lang="pl-PL" dirty="0">
                <a:latin typeface="Bahnschrift Condensed" panose="020B0502040204020203" pitchFamily="34" charset="0"/>
              </a:rPr>
              <a:t> (pozbawiona tlenu).</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375" y="329954"/>
            <a:ext cx="5898524" cy="5898524"/>
          </a:xfrm>
          <a:prstGeom prst="rect">
            <a:avLst/>
          </a:prstGeom>
        </p:spPr>
      </p:pic>
    </p:spTree>
    <p:extLst>
      <p:ext uri="{BB962C8B-B14F-4D97-AF65-F5344CB8AC3E}">
        <p14:creationId xmlns:p14="http://schemas.microsoft.com/office/powerpoint/2010/main" val="2783955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1020</Words>
  <Application>Microsoft Office PowerPoint</Application>
  <PresentationFormat>Panoramiczny</PresentationFormat>
  <Paragraphs>64</Paragraphs>
  <Slides>16</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16</vt:i4>
      </vt:variant>
    </vt:vector>
  </HeadingPairs>
  <TitlesOfParts>
    <vt:vector size="22" baseType="lpstr">
      <vt:lpstr>Arial</vt:lpstr>
      <vt:lpstr>Bahnschrift Condensed</vt:lpstr>
      <vt:lpstr>Calibri</vt:lpstr>
      <vt:lpstr>Calibri Light</vt:lpstr>
      <vt:lpstr>Century Gothic</vt:lpstr>
      <vt:lpstr>Motyw pakietu Office</vt:lpstr>
      <vt:lpstr>Układ krążenia krwi</vt:lpstr>
      <vt:lpstr>Układ krążenia</vt:lpstr>
      <vt:lpstr>Funkcje krwi</vt:lpstr>
      <vt:lpstr>Budowa krwi</vt:lpstr>
      <vt:lpstr>Krzepnięcie krwi</vt:lpstr>
      <vt:lpstr>Grupy krwi</vt:lpstr>
      <vt:lpstr>Grupy krwi</vt:lpstr>
      <vt:lpstr>Krwiobieg</vt:lpstr>
      <vt:lpstr>Obieg krwi mały</vt:lpstr>
      <vt:lpstr>Obieg krwi duży</vt:lpstr>
      <vt:lpstr>Obieg krwi w ciele człowieka</vt:lpstr>
      <vt:lpstr>Naczynia krwionośne</vt:lpstr>
      <vt:lpstr>Budowa serca</vt:lpstr>
      <vt:lpstr>Działanie serca</vt:lpstr>
      <vt:lpstr>Cykl pracy serca</vt:lpstr>
      <vt:lpstr>      Dziękuję za  uwagę &lt;3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Układ krążenia krwi</dc:title>
  <dc:creator>Basia Kądzioła</dc:creator>
  <cp:lastModifiedBy>Basia Kądzioła</cp:lastModifiedBy>
  <cp:revision>18</cp:revision>
  <dcterms:created xsi:type="dcterms:W3CDTF">2023-12-14T16:36:41Z</dcterms:created>
  <dcterms:modified xsi:type="dcterms:W3CDTF">2023-12-14T19:09:28Z</dcterms:modified>
</cp:coreProperties>
</file>